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87" r:id="rId2"/>
    <p:sldId id="829" r:id="rId3"/>
    <p:sldId id="675" r:id="rId4"/>
    <p:sldId id="820" r:id="rId5"/>
    <p:sldId id="827" r:id="rId6"/>
    <p:sldId id="826" r:id="rId7"/>
    <p:sldId id="783" r:id="rId8"/>
    <p:sldId id="822" r:id="rId9"/>
    <p:sldId id="821" r:id="rId10"/>
    <p:sldId id="823" r:id="rId11"/>
    <p:sldId id="824" r:id="rId12"/>
    <p:sldId id="825" r:id="rId13"/>
    <p:sldId id="304" r:id="rId14"/>
  </p:sldIdLst>
  <p:sldSz cx="9906000" cy="6858000" type="A4"/>
  <p:notesSz cx="7010400" cy="9296400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7E8CD"/>
    <a:srgbClr val="F6B600"/>
    <a:srgbClr val="FFCA33"/>
    <a:srgbClr val="CC9900"/>
    <a:srgbClr val="663300"/>
    <a:srgbClr val="00CC00"/>
    <a:srgbClr val="E7CFB7"/>
    <a:srgbClr val="FFCC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619" autoAdjust="0"/>
  </p:normalViewPr>
  <p:slideViewPr>
    <p:cSldViewPr>
      <p:cViewPr varScale="1">
        <p:scale>
          <a:sx n="106" d="100"/>
          <a:sy n="106" d="100"/>
        </p:scale>
        <p:origin x="1506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D2BB4-CD8B-4CC1-8ABE-88E794752B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6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4EC67E-FAC6-4FEF-BF2B-560CE3B38D0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4663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D47C2-53CA-4F0E-AF89-537D9144B176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53CF43-5C7E-4468-8BC7-1A6709F484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0085"/>
            <a:ext cx="3038604" cy="466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C2C975-C91D-4114-83C5-73816BA235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159" y="8830085"/>
            <a:ext cx="3038604" cy="4663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7C1CF-610C-451A-9661-076B4D01E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18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1"/>
            <a:ext cx="3038604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1A66A5-78BC-44BF-B8D1-ED4A8F5F63AC}" type="datetimeFigureOut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13" y="4416538"/>
            <a:ext cx="5608975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086"/>
            <a:ext cx="3038604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830086"/>
            <a:ext cx="3038604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74EF61E-A222-468D-B5B6-FBEFE6511DBB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1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454808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11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975139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12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516195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13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33793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3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56324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4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05739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5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57216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6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8178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7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37593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8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39073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9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94695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4EF61E-A222-468D-B5B6-FBEFE6511DBB}" type="slidenum">
              <a:rPr lang="id-ID" altLang="en-US" smtClean="0"/>
              <a:pPr>
                <a:defRPr/>
              </a:pPr>
              <a:t>10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50625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6F021-F948-4D6F-99F0-BAA59D2DEB6D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23809-AE15-47A4-89E6-C40C4985268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68799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DE4D0-4703-46EB-88B5-F162943F0586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651C4-E93D-4885-A6F8-150DA4E1049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26991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ED359-3A3E-4DB9-BCC3-60D9C50908A3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95B68-E4AE-46F1-AD5F-5017088D45E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3622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9B9BA-CDEF-4A44-9FC1-EFC129CE9B71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55E62-950A-4C25-AC87-FAB48F5861E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7431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9524D-5BC1-4726-9843-C863FE23E5C4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2B1E7-B790-4E83-AD50-7DFFAF71D02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07711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82052-C717-4078-9BF6-030FBE3E003D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90CD7-5583-4D88-AE6D-CEB25A754C7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8083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EC7DE-2443-44E2-88B9-0FC331153E10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55362-F1E5-4672-98F4-77B4DA732CB2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79271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A7154-A28B-44DE-B99E-3749754C8897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7A96-4DEB-4CDA-A217-36AD2E740A0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52367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240FC-75E9-4BDB-BB16-82815267D319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94600" y="6492875"/>
            <a:ext cx="2311400" cy="365125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9C69D24-BD3D-4A6D-A7E5-B223359CC04B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73878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6F3DE-82D3-43EC-8859-22A14657A829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CF5FB-E14A-4F37-82FB-D4E8D8AB282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913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19E0D-63D5-40CF-AD52-4C449CACDC2E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CFFC5-63AC-4C24-A40D-229AE782B4B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9675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title style</a:t>
            </a:r>
            <a:endParaRPr lang="id-ID" altLang="id-ID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/>
              <a:t>Click to edit Master text styles</a:t>
            </a:r>
          </a:p>
          <a:p>
            <a:pPr lvl="1"/>
            <a:r>
              <a:rPr lang="en-US" altLang="id-ID"/>
              <a:t>Second level</a:t>
            </a:r>
          </a:p>
          <a:p>
            <a:pPr lvl="2"/>
            <a:r>
              <a:rPr lang="en-US" altLang="id-ID"/>
              <a:t>Third level</a:t>
            </a:r>
          </a:p>
          <a:p>
            <a:pPr lvl="3"/>
            <a:r>
              <a:rPr lang="en-US" altLang="id-ID"/>
              <a:t>Fourth level</a:t>
            </a:r>
          </a:p>
          <a:p>
            <a:pPr lvl="4"/>
            <a:r>
              <a:rPr lang="en-US" altLang="id-ID"/>
              <a:t>Fifth level</a:t>
            </a:r>
            <a:endParaRPr lang="id-ID" alt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76BE4D-4C73-4E55-A843-75520A0B32C8}" type="datetime1">
              <a:rPr lang="id-ID"/>
              <a:pPr>
                <a:defRPr/>
              </a:pPr>
              <a:t>02/10/2018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4FF1810-4F96-466B-B6F6-876AAB44B27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5" r:id="rId1"/>
    <p:sldLayoutId id="2147484886" r:id="rId2"/>
    <p:sldLayoutId id="2147484887" r:id="rId3"/>
    <p:sldLayoutId id="2147484888" r:id="rId4"/>
    <p:sldLayoutId id="2147484889" r:id="rId5"/>
    <p:sldLayoutId id="2147484890" r:id="rId6"/>
    <p:sldLayoutId id="2147484895" r:id="rId7"/>
    <p:sldLayoutId id="2147484891" r:id="rId8"/>
    <p:sldLayoutId id="2147484892" r:id="rId9"/>
    <p:sldLayoutId id="2147484893" r:id="rId10"/>
    <p:sldLayoutId id="214748489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SALINAN%20FORMAT%20SPM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0" y="6357938"/>
            <a:ext cx="9906000" cy="50006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906000" cy="6877050"/>
          </a:xfrm>
          <a:prstGeom prst="rect">
            <a:avLst/>
          </a:prstGeom>
          <a:gradFill flip="none" rotWithShape="1">
            <a:gsLst>
              <a:gs pos="10000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0" y="981075"/>
            <a:ext cx="9906000" cy="4895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01" name="TextBox 21"/>
          <p:cNvSpPr txBox="1">
            <a:spLocks noChangeArrowheads="1"/>
          </p:cNvSpPr>
          <p:nvPr/>
        </p:nvSpPr>
        <p:spPr bwMode="auto">
          <a:xfrm>
            <a:off x="1095375" y="4643438"/>
            <a:ext cx="8477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Jakarta, 2 </a:t>
            </a:r>
            <a:r>
              <a:rPr lang="en-US" altLang="en-US" sz="16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Oktober</a:t>
            </a:r>
            <a:r>
              <a:rPr lang="id-ID" alt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</a:t>
            </a:r>
            <a:r>
              <a:rPr lang="en-US" altLang="en-US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8</a:t>
            </a:r>
            <a:endParaRPr lang="id-ID" altLang="en-US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02" name="Rectangle 11"/>
          <p:cNvSpPr>
            <a:spLocks noChangeArrowheads="1"/>
          </p:cNvSpPr>
          <p:nvPr/>
        </p:nvSpPr>
        <p:spPr bwMode="auto">
          <a:xfrm>
            <a:off x="-261938" y="2000250"/>
            <a:ext cx="9906001" cy="70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BIMTEK PENYUSUNAN SPM</a:t>
            </a:r>
            <a:endParaRPr lang="id-ID" altLang="en-U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16" name="TextBox 21"/>
          <p:cNvSpPr txBox="1">
            <a:spLocks noChangeArrowheads="1"/>
          </p:cNvSpPr>
          <p:nvPr/>
        </p:nvSpPr>
        <p:spPr bwMode="auto">
          <a:xfrm>
            <a:off x="2547144" y="6261939"/>
            <a:ext cx="7143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BAGIAN PERBENDAHARAAN DAN PNBP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BIRO KEUANGAN DAN UMUM</a:t>
            </a:r>
            <a:endParaRPr lang="id-ID" altLang="en-US" sz="1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1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48DE88-01A6-48C0-BA7D-ECC41BD97112}" type="slidenum">
              <a:rPr lang="id-ID" altLang="en-US" sz="18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id-ID" altLang="en-US" sz="1800"/>
          </a:p>
        </p:txBody>
      </p:sp>
      <p:sp>
        <p:nvSpPr>
          <p:cNvPr id="31" name="Rectangle 30"/>
          <p:cNvSpPr/>
          <p:nvPr/>
        </p:nvSpPr>
        <p:spPr>
          <a:xfrm>
            <a:off x="0" y="0"/>
            <a:ext cx="881063" cy="68580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pic>
        <p:nvPicPr>
          <p:cNvPr id="32" name="Picture 23" descr="LOGO RISTEKDIKT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418" y="136900"/>
            <a:ext cx="1523641" cy="150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80" y="113460"/>
            <a:ext cx="6106120" cy="400110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FORMAT SPM</a:t>
            </a:r>
            <a:endParaRPr lang="id-ID" altLang="en-US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3</a:t>
            </a:r>
            <a:endParaRPr lang="id-ID" altLang="en-US" sz="1300" dirty="0"/>
          </a:p>
        </p:txBody>
      </p:sp>
      <p:sp>
        <p:nvSpPr>
          <p:cNvPr id="40" name="Shape 2"/>
          <p:cNvSpPr/>
          <p:nvPr/>
        </p:nvSpPr>
        <p:spPr>
          <a:xfrm>
            <a:off x="4040800" y="2946304"/>
            <a:ext cx="33338" cy="0"/>
          </a:xfrm>
          <a:custGeom>
            <a:avLst/>
            <a:gdLst/>
            <a:ahLst/>
            <a:cxnLst/>
            <a:rect l="0" t="0" r="0" b="0"/>
            <a:pathLst>
              <a:path w="32384">
                <a:moveTo>
                  <a:pt x="0" y="0"/>
                </a:moveTo>
                <a:lnTo>
                  <a:pt x="32003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085257"/>
              </p:ext>
            </p:extLst>
          </p:nvPr>
        </p:nvGraphicFramePr>
        <p:xfrm>
          <a:off x="40808" y="1338140"/>
          <a:ext cx="9592711" cy="5403237"/>
        </p:xfrm>
        <a:graphic>
          <a:graphicData uri="http://schemas.openxmlformats.org/drawingml/2006/table">
            <a:tbl>
              <a:tblPr/>
              <a:tblGrid>
                <a:gridCol w="448782">
                  <a:extLst>
                    <a:ext uri="{9D8B030D-6E8A-4147-A177-3AD203B41FA5}">
                      <a16:colId xmlns:a16="http://schemas.microsoft.com/office/drawing/2014/main" val="18769433"/>
                    </a:ext>
                  </a:extLst>
                </a:gridCol>
                <a:gridCol w="1028869">
                  <a:extLst>
                    <a:ext uri="{9D8B030D-6E8A-4147-A177-3AD203B41FA5}">
                      <a16:colId xmlns:a16="http://schemas.microsoft.com/office/drawing/2014/main" val="3786058689"/>
                    </a:ext>
                  </a:extLst>
                </a:gridCol>
                <a:gridCol w="1844332">
                  <a:extLst>
                    <a:ext uri="{9D8B030D-6E8A-4147-A177-3AD203B41FA5}">
                      <a16:colId xmlns:a16="http://schemas.microsoft.com/office/drawing/2014/main" val="1267740286"/>
                    </a:ext>
                  </a:extLst>
                </a:gridCol>
                <a:gridCol w="3481192">
                  <a:extLst>
                    <a:ext uri="{9D8B030D-6E8A-4147-A177-3AD203B41FA5}">
                      <a16:colId xmlns:a16="http://schemas.microsoft.com/office/drawing/2014/main" val="817732222"/>
                    </a:ext>
                  </a:extLst>
                </a:gridCol>
                <a:gridCol w="1061345">
                  <a:extLst>
                    <a:ext uri="{9D8B030D-6E8A-4147-A177-3AD203B41FA5}">
                      <a16:colId xmlns:a16="http://schemas.microsoft.com/office/drawing/2014/main" val="96236835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388892993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34326546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93557587"/>
                    </a:ext>
                  </a:extLst>
                </a:gridCol>
                <a:gridCol w="312185">
                  <a:extLst>
                    <a:ext uri="{9D8B030D-6E8A-4147-A177-3AD203B41FA5}">
                      <a16:colId xmlns:a16="http://schemas.microsoft.com/office/drawing/2014/main" val="3197950267"/>
                    </a:ext>
                  </a:extLst>
                </a:gridCol>
                <a:gridCol w="335886">
                  <a:extLst>
                    <a:ext uri="{9D8B030D-6E8A-4147-A177-3AD203B41FA5}">
                      <a16:colId xmlns:a16="http://schemas.microsoft.com/office/drawing/2014/main" val="3162072208"/>
                    </a:ext>
                  </a:extLst>
                </a:gridCol>
              </a:tblGrid>
              <a:tr h="14342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KOMPONEN/SUB KOMPONEN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JENIS LAYANAN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STANDAR PELAYANAN MINIMUM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12005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INDIKATOR KINERJA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KETERANGAN SATUAN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TARGET 5 TAHUN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658512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383994"/>
                  </a:ext>
                </a:extLst>
              </a:tr>
              <a:tr h="143426">
                <a:tc rowSpan="31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2. Isi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Pembelajaran</a:t>
                      </a:r>
                      <a:endParaRPr lang="en-US" sz="9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Penyediaan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kurikulum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silabus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per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prodi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dengan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program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pendidikan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Ketersediaan kurikulum dan silabus prodi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Tidak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359024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Kesesuaian kurikulum dan silabus prodi dengan program pendidikan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Tidak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518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09999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Beban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studi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perprogram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pendidikan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Kesesuaian dengan ketentuan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2823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2328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Penyediaan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kalender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akademik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Ketersediaan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kalender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akademik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5162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04214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Pembaharuan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pengembangan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kurikulum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Frekuensi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pembaharuan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pengembangan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Kali/Prodi/Tahun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33496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040108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3. Proses Pembelajaran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Pelaksanaan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Perkuliahan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Ketepatan waktu dalam perkuliahan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Tepat Waktu/ 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242726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5130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minimal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23822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63049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Kehadiran dosen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kehadiran minimal dosen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092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0379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Praktikum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minimal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dosen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65955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864914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5. Tugas mandiri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tugas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yang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diberikan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dosen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kepada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024353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yang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menyelesaikan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tugas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mandiri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750164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37229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6.   Responsi/Tutorial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Jumlah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kuliah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dilengkapi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responsi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/tutorial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 Kuliah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68455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860448"/>
                  </a:ext>
                </a:extLst>
              </a:tr>
              <a:tr h="2028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Penilaian</a:t>
                      </a:r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Pembelajaran</a:t>
                      </a:r>
                      <a:endParaRPr lang="en-US" sz="9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Ujian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Jumlah mata kuliah yang diuji diumumkan tepat waktu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Kuliah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177744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21828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Bimbingan tugas akhir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lama bimbingan rata-rata hingga lulus per strata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Bulan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/Prodi/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Tahun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8065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22899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Pengujian tugas akhir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Tenggang waktu antara pelaksanaan ujian dengan akhir bimbingan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Hari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779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09689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nn-NO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Praktek Kerja Lapangan/ Praktek Pengalaman Lapangan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Ketersediaan informasi program PKL/PPL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054251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Adanya rencana terstruktur pelaksanaan PKL/PPL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Ada / 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4324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……..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618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741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80" y="113460"/>
            <a:ext cx="6106120" cy="400110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FORMAT SPM</a:t>
            </a:r>
            <a:endParaRPr lang="id-ID" altLang="en-US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3</a:t>
            </a:r>
            <a:endParaRPr lang="id-ID" altLang="en-US" sz="1300" dirty="0"/>
          </a:p>
        </p:txBody>
      </p:sp>
      <p:sp>
        <p:nvSpPr>
          <p:cNvPr id="40" name="Shape 2"/>
          <p:cNvSpPr/>
          <p:nvPr/>
        </p:nvSpPr>
        <p:spPr>
          <a:xfrm>
            <a:off x="4040800" y="2946304"/>
            <a:ext cx="33338" cy="0"/>
          </a:xfrm>
          <a:custGeom>
            <a:avLst/>
            <a:gdLst/>
            <a:ahLst/>
            <a:cxnLst/>
            <a:rect l="0" t="0" r="0" b="0"/>
            <a:pathLst>
              <a:path w="32384">
                <a:moveTo>
                  <a:pt x="0" y="0"/>
                </a:moveTo>
                <a:lnTo>
                  <a:pt x="32003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092089"/>
              </p:ext>
            </p:extLst>
          </p:nvPr>
        </p:nvGraphicFramePr>
        <p:xfrm>
          <a:off x="40808" y="1338140"/>
          <a:ext cx="9592711" cy="5403237"/>
        </p:xfrm>
        <a:graphic>
          <a:graphicData uri="http://schemas.openxmlformats.org/drawingml/2006/table">
            <a:tbl>
              <a:tblPr/>
              <a:tblGrid>
                <a:gridCol w="448782">
                  <a:extLst>
                    <a:ext uri="{9D8B030D-6E8A-4147-A177-3AD203B41FA5}">
                      <a16:colId xmlns:a16="http://schemas.microsoft.com/office/drawing/2014/main" val="18769433"/>
                    </a:ext>
                  </a:extLst>
                </a:gridCol>
                <a:gridCol w="1028869">
                  <a:extLst>
                    <a:ext uri="{9D8B030D-6E8A-4147-A177-3AD203B41FA5}">
                      <a16:colId xmlns:a16="http://schemas.microsoft.com/office/drawing/2014/main" val="3786058689"/>
                    </a:ext>
                  </a:extLst>
                </a:gridCol>
                <a:gridCol w="1844332">
                  <a:extLst>
                    <a:ext uri="{9D8B030D-6E8A-4147-A177-3AD203B41FA5}">
                      <a16:colId xmlns:a16="http://schemas.microsoft.com/office/drawing/2014/main" val="1267740286"/>
                    </a:ext>
                  </a:extLst>
                </a:gridCol>
                <a:gridCol w="3481192">
                  <a:extLst>
                    <a:ext uri="{9D8B030D-6E8A-4147-A177-3AD203B41FA5}">
                      <a16:colId xmlns:a16="http://schemas.microsoft.com/office/drawing/2014/main" val="817732222"/>
                    </a:ext>
                  </a:extLst>
                </a:gridCol>
                <a:gridCol w="1208783">
                  <a:extLst>
                    <a:ext uri="{9D8B030D-6E8A-4147-A177-3AD203B41FA5}">
                      <a16:colId xmlns:a16="http://schemas.microsoft.com/office/drawing/2014/main" val="962368352"/>
                    </a:ext>
                  </a:extLst>
                </a:gridCol>
                <a:gridCol w="303626">
                  <a:extLst>
                    <a:ext uri="{9D8B030D-6E8A-4147-A177-3AD203B41FA5}">
                      <a16:colId xmlns:a16="http://schemas.microsoft.com/office/drawing/2014/main" val="1388892993"/>
                    </a:ext>
                  </a:extLst>
                </a:gridCol>
                <a:gridCol w="303626">
                  <a:extLst>
                    <a:ext uri="{9D8B030D-6E8A-4147-A177-3AD203B41FA5}">
                      <a16:colId xmlns:a16="http://schemas.microsoft.com/office/drawing/2014/main" val="3432654603"/>
                    </a:ext>
                  </a:extLst>
                </a:gridCol>
                <a:gridCol w="303626">
                  <a:extLst>
                    <a:ext uri="{9D8B030D-6E8A-4147-A177-3AD203B41FA5}">
                      <a16:colId xmlns:a16="http://schemas.microsoft.com/office/drawing/2014/main" val="93557587"/>
                    </a:ext>
                  </a:extLst>
                </a:gridCol>
                <a:gridCol w="333989">
                  <a:extLst>
                    <a:ext uri="{9D8B030D-6E8A-4147-A177-3AD203B41FA5}">
                      <a16:colId xmlns:a16="http://schemas.microsoft.com/office/drawing/2014/main" val="3197950267"/>
                    </a:ext>
                  </a:extLst>
                </a:gridCol>
                <a:gridCol w="335886">
                  <a:extLst>
                    <a:ext uri="{9D8B030D-6E8A-4147-A177-3AD203B41FA5}">
                      <a16:colId xmlns:a16="http://schemas.microsoft.com/office/drawing/2014/main" val="3162072208"/>
                    </a:ext>
                  </a:extLst>
                </a:gridCol>
              </a:tblGrid>
              <a:tr h="14342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KOMPONEN/SUB KOMPONEN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JENIS LAYANAN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STANDAR PELAYANAN MINIMUM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12005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INDIKATOR KINERJA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KETERANGAN SATUAN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TARGET 5 TAHUN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658512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2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9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4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5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383994"/>
                  </a:ext>
                </a:extLst>
              </a:tr>
              <a:tr h="143426">
                <a:tc rowSpan="31"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2. Isi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Pembelajaran</a:t>
                      </a:r>
                      <a:endParaRPr lang="en-US" sz="9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Penyediaan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kurikulum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silabus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per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prodi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dengan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program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pendidikan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Ketersediaan kurikulum dan silabus prodi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Tidak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359024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Kesesuaian kurikulum dan silabus prodi dengan program pendidikan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Tidak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8518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909999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Beban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studi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perprogram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pendidikan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Kesesuaian dengan ketentuan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Sesuai/Tidak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642823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2328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Penyediaan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kalender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akademik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Ketersediaan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kalender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akademik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5162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04214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Pembaharuan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pengembangan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kurikulum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Frekuensi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pembaharuan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pengembangan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Kali/Prodi/Tahun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33496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040108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3. Proses Pembelajaran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Pelaksanaan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Perkuliahan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Ketepatan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waktu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dalam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perkuliahan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Tepat Waktu/ 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242726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5130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minimal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23822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630498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Kehadiran dosen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minimal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dosen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6092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037991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Praktikum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kehadiran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minimal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dosen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65955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1431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864914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5. Tugas mandiri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tugas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yang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diberikan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dosen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kepada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024353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2. %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mahasiswa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yang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menyelesaikan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tugas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mandiri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%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750164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37229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6.   Responsi/Tutorial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Jumlah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kuliah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dilengkapi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responsi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/tutorial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 Kuliah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368455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860448"/>
                  </a:ext>
                </a:extLst>
              </a:tr>
              <a:tr h="2028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Penilaian</a:t>
                      </a:r>
                      <a:r>
                        <a:rPr lang="en-US" sz="9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900" b="0" i="0" u="none" strike="noStrike" dirty="0" err="1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Pembelajaran</a:t>
                      </a:r>
                      <a:endParaRPr lang="en-US" sz="900" b="0" i="0" u="none" strike="noStrike" dirty="0">
                        <a:solidFill>
                          <a:srgbClr val="3F3F7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Ujian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Jumlah mata kuliah yang diuji diumumkan tepat waktu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Mata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Kuliah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177744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21828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Bimbingan tugas akhir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lama bimbingan rata-rata hingga lulus per strata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Bulan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/Prodi/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Tahun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28065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922899"/>
                  </a:ext>
                </a:extLst>
              </a:tr>
              <a:tr h="281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Pengujian tugas akhir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Tenggang waktu antara pelaksanaan ujian dengan akhir bimbingan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Hari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397792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09689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nn-NO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4. Praktek Kerja Lapangan/ Praktek Pengalaman Lapangan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1. Ketersediaan informasi program PKL/PPL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Tersedia/Tidak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054251"/>
                  </a:ext>
                </a:extLst>
              </a:tr>
              <a:tr h="1524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2. Adanya rencana terstruktur pelaksanaan PKL/PPL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Ada / Tidak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843247"/>
                  </a:ext>
                </a:extLst>
              </a:tr>
              <a:tr h="1434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3. ……..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Georgia" panose="02040502050405020303" pitchFamily="18" charset="0"/>
                        </a:rPr>
                        <a:t>….</a:t>
                      </a:r>
                    </a:p>
                  </a:txBody>
                  <a:tcPr marL="5715" marR="5715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15" marR="5715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618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876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80" y="113460"/>
            <a:ext cx="6106120" cy="400110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FORMAT SPM</a:t>
            </a:r>
            <a:endParaRPr lang="id-ID" altLang="en-US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11</a:t>
            </a:r>
            <a:endParaRPr lang="id-ID" altLang="en-US" sz="1300" dirty="0"/>
          </a:p>
        </p:txBody>
      </p:sp>
      <p:sp>
        <p:nvSpPr>
          <p:cNvPr id="40" name="Shape 2"/>
          <p:cNvSpPr/>
          <p:nvPr/>
        </p:nvSpPr>
        <p:spPr>
          <a:xfrm>
            <a:off x="4040800" y="2946304"/>
            <a:ext cx="33338" cy="0"/>
          </a:xfrm>
          <a:custGeom>
            <a:avLst/>
            <a:gdLst/>
            <a:ahLst/>
            <a:cxnLst/>
            <a:rect l="0" t="0" r="0" b="0"/>
            <a:pathLst>
              <a:path w="32384">
                <a:moveTo>
                  <a:pt x="0" y="0"/>
                </a:moveTo>
                <a:lnTo>
                  <a:pt x="32003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69617" y="2161474"/>
            <a:ext cx="943431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Dan </a:t>
            </a:r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seterusnya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sesuai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Permenristekdikti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No 74 </a:t>
            </a:r>
            <a:r>
              <a:rPr lang="en-US" sz="48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Tahun</a:t>
            </a:r>
            <a:r>
              <a:rPr lang="en-US" sz="4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2016</a:t>
            </a:r>
          </a:p>
        </p:txBody>
      </p:sp>
      <p:sp>
        <p:nvSpPr>
          <p:cNvPr id="4" name="TextBox 3">
            <a:hlinkClick r:id="rId4" action="ppaction://hlinkfile"/>
          </p:cNvPr>
          <p:cNvSpPr txBox="1"/>
          <p:nvPr/>
        </p:nvSpPr>
        <p:spPr>
          <a:xfrm>
            <a:off x="4160912" y="4509120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Klik</a:t>
            </a:r>
            <a:r>
              <a:rPr lang="en-US" sz="2400" dirty="0"/>
              <a:t> </a:t>
            </a:r>
            <a:r>
              <a:rPr lang="en-US" sz="2400" dirty="0" err="1"/>
              <a:t>disini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7411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3"/>
          <p:cNvSpPr txBox="1">
            <a:spLocks noChangeArrowheads="1"/>
          </p:cNvSpPr>
          <p:nvPr/>
        </p:nvSpPr>
        <p:spPr bwMode="auto">
          <a:xfrm>
            <a:off x="1643063" y="-71438"/>
            <a:ext cx="80248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b="1">
                <a:solidFill>
                  <a:schemeClr val="bg1"/>
                </a:solidFill>
                <a:latin typeface="Century Gothic" panose="020B0502020202020204" pitchFamily="34" charset="0"/>
              </a:rPr>
              <a:t>Sinergi Program antara Kemenristekdikti dengan LPNK</a:t>
            </a:r>
          </a:p>
        </p:txBody>
      </p:sp>
      <p:pic>
        <p:nvPicPr>
          <p:cNvPr id="143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" t="1785" r="72807" b="14285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7"/>
          <p:cNvSpPr txBox="1">
            <a:spLocks noChangeArrowheads="1"/>
          </p:cNvSpPr>
          <p:nvPr/>
        </p:nvSpPr>
        <p:spPr bwMode="auto">
          <a:xfrm>
            <a:off x="1662113" y="2565400"/>
            <a:ext cx="6624637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6600" b="1">
                <a:solidFill>
                  <a:schemeClr val="bg1"/>
                </a:solidFill>
                <a:latin typeface="Century Gothic" panose="020B0502020202020204" pitchFamily="34" charset="0"/>
              </a:rPr>
              <a:t>TERIMA KASIH</a:t>
            </a:r>
            <a:endParaRPr lang="id-ID" altLang="en-US" sz="5400" b="1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434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936D13-4ABC-46C8-B43C-CE8ED01ACE59}" type="slidenum">
              <a:rPr lang="id-ID" altLang="en-US" sz="18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d-ID" altLang="en-US"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181211"/>
            <a:ext cx="9906000" cy="1087008"/>
            <a:chOff x="0" y="-426209"/>
            <a:chExt cx="9144000" cy="1003391"/>
          </a:xfrm>
        </p:grpSpPr>
        <p:sp>
          <p:nvSpPr>
            <p:cNvPr id="28" name="Rectangle 1"/>
            <p:cNvSpPr txBox="1">
              <a:spLocks/>
            </p:cNvSpPr>
            <p:nvPr/>
          </p:nvSpPr>
          <p:spPr bwMode="auto">
            <a:xfrm>
              <a:off x="906771" y="-161839"/>
              <a:ext cx="8118647" cy="53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9058" tIns="49529" rIns="99058" bIns="49529" anchor="ctr">
              <a:noAutofit/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ＭＳ Ｐゴシック" charset="0"/>
                  <a:cs typeface="ＭＳ Ｐゴシック" charset="0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  <a:ea typeface="ＭＳ Ｐゴシック" charset="0"/>
                  <a:cs typeface="ＭＳ Ｐゴシック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  <a:ea typeface="ＭＳ Ｐゴシック" charset="0"/>
                  <a:cs typeface="ＭＳ Ｐゴシック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  <a:ea typeface="ＭＳ Ｐゴシック" charset="0"/>
                  <a:cs typeface="ＭＳ Ｐゴシック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  <a:ea typeface="ＭＳ Ｐゴシック" charset="0"/>
                  <a:cs typeface="ＭＳ Ｐゴシック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ID" altLang="en-US" sz="2800" b="1" dirty="0" err="1">
                  <a:solidFill>
                    <a:srgbClr val="002060"/>
                  </a:solidFill>
                </a:rPr>
                <a:t>Daftar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Standar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Pelayanan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Minimal PTN yang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harus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disesuaikan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dengan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Permenristekdikti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No.74 </a:t>
              </a:r>
              <a:r>
                <a:rPr lang="en-ID" altLang="en-US" sz="2800" b="1" dirty="0" err="1">
                  <a:solidFill>
                    <a:srgbClr val="002060"/>
                  </a:solidFill>
                </a:rPr>
                <a:t>Tahun</a:t>
              </a:r>
              <a:r>
                <a:rPr lang="en-ID" altLang="en-US" sz="2800" b="1" dirty="0">
                  <a:solidFill>
                    <a:srgbClr val="002060"/>
                  </a:solidFill>
                </a:rPr>
                <a:t> 2016</a:t>
              </a:r>
              <a:endParaRPr lang="en-ID" altLang="en-US" sz="2800" dirty="0">
                <a:solidFill>
                  <a:srgbClr val="002060"/>
                </a:solidFill>
              </a:endParaRPr>
            </a:p>
          </p:txBody>
        </p:sp>
        <p:pic>
          <p:nvPicPr>
            <p:cNvPr id="32" name="Picture 4" descr="https://encrypted-tbn3.gstatic.com/images?q=tbn:ANd9GcQNT9jTBXl4ZoTQYZjZ2Z-BribvJcqtOmOXv9n0QWIvxnq9pgBc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19" y="-426209"/>
              <a:ext cx="911172" cy="85241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0" y="531463"/>
              <a:ext cx="9144000" cy="4571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50">
                <a:solidFill>
                  <a:prstClr val="white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 rot="5400000">
            <a:off x="-2088245" y="4078057"/>
            <a:ext cx="4209294" cy="63140"/>
            <a:chOff x="611960" y="0"/>
            <a:chExt cx="7200000" cy="388293"/>
          </a:xfrm>
        </p:grpSpPr>
        <p:sp>
          <p:nvSpPr>
            <p:cNvPr id="35" name="Rectangle 34"/>
            <p:cNvSpPr/>
            <p:nvPr/>
          </p:nvSpPr>
          <p:spPr>
            <a:xfrm>
              <a:off x="611960" y="0"/>
              <a:ext cx="7200000" cy="38829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11960" y="0"/>
              <a:ext cx="1800000" cy="388293"/>
            </a:xfrm>
            <a:prstGeom prst="rect">
              <a:avLst/>
            </a:prstGeom>
            <a:solidFill>
              <a:srgbClr val="18E6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211960" y="0"/>
              <a:ext cx="1800000" cy="38829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011960" y="0"/>
              <a:ext cx="1800000" cy="38829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711732" y="6170641"/>
            <a:ext cx="4209294" cy="63140"/>
            <a:chOff x="611960" y="0"/>
            <a:chExt cx="7200000" cy="388293"/>
          </a:xfrm>
        </p:grpSpPr>
        <p:sp>
          <p:nvSpPr>
            <p:cNvPr id="99" name="Rectangle 98"/>
            <p:cNvSpPr/>
            <p:nvPr/>
          </p:nvSpPr>
          <p:spPr>
            <a:xfrm>
              <a:off x="611960" y="0"/>
              <a:ext cx="7200000" cy="38829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411960" y="0"/>
              <a:ext cx="1800000" cy="388293"/>
            </a:xfrm>
            <a:prstGeom prst="rect">
              <a:avLst/>
            </a:prstGeom>
            <a:solidFill>
              <a:srgbClr val="18E6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211960" y="0"/>
              <a:ext cx="1800000" cy="38829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011960" y="0"/>
              <a:ext cx="1800000" cy="38829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90137"/>
              <a:endParaRPr lang="id-ID" sz="1950">
                <a:solidFill>
                  <a:prstClr val="white"/>
                </a:solidFill>
              </a:endParaRPr>
            </a:p>
          </p:txBody>
        </p:sp>
      </p:grp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563599"/>
              </p:ext>
            </p:extLst>
          </p:nvPr>
        </p:nvGraphicFramePr>
        <p:xfrm>
          <a:off x="488504" y="1585882"/>
          <a:ext cx="3779872" cy="3817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31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544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No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PTN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Politeknik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Malang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Padang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Andalas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Bengkulu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5.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Brawijaya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6.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Haluoleo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7.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Jenderal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Soedirman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Lampung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9.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Mulawarman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10.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Gorontalo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11.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Jakarta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40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12.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Malang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95155"/>
              </p:ext>
            </p:extLst>
          </p:nvPr>
        </p:nvGraphicFramePr>
        <p:xfrm>
          <a:off x="4906728" y="1585886"/>
          <a:ext cx="3430648" cy="3817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0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No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PTN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13.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Sebelas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Maret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14.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Semarang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15.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Surabaya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16.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Negeri</a:t>
                      </a:r>
                      <a:r>
                        <a:rPr lang="en-US" sz="1100" dirty="0"/>
                        <a:t> Yogyakarta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17.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Riau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18.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Sriwijaya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45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19.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Sultan </a:t>
                      </a:r>
                      <a:r>
                        <a:rPr lang="en-US" sz="1100" dirty="0" err="1"/>
                        <a:t>Ageng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Tirtayasa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20.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Tadulako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21.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Terbuka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208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22.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Udayana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88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23.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Mataram</a:t>
                      </a:r>
                      <a:endParaRPr lang="en-US" sz="11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413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24.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Universitas</a:t>
                      </a:r>
                      <a:r>
                        <a:rPr lang="en-US" sz="1100" dirty="0"/>
                        <a:t> Pendidikan </a:t>
                      </a:r>
                      <a:r>
                        <a:rPr lang="en-US" sz="1100" dirty="0" err="1"/>
                        <a:t>Ganesha</a:t>
                      </a:r>
                      <a:r>
                        <a:rPr lang="en-US" sz="1100" dirty="0"/>
                        <a:t> 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73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64"/>
          <p:cNvGrpSpPr>
            <a:grpSpLocks/>
          </p:cNvGrpSpPr>
          <p:nvPr/>
        </p:nvGrpSpPr>
        <p:grpSpPr bwMode="auto">
          <a:xfrm>
            <a:off x="1395061" y="44624"/>
            <a:ext cx="7509879" cy="841175"/>
            <a:chOff x="4765628" y="5496790"/>
            <a:chExt cx="3644417" cy="932606"/>
          </a:xfrm>
        </p:grpSpPr>
        <p:sp>
          <p:nvSpPr>
            <p:cNvPr id="46" name="Freeform 584">
              <a:extLst/>
            </p:cNvPr>
            <p:cNvSpPr>
              <a:spLocks/>
            </p:cNvSpPr>
            <p:nvPr/>
          </p:nvSpPr>
          <p:spPr bwMode="auto">
            <a:xfrm>
              <a:off x="4765628" y="5570071"/>
              <a:ext cx="3644417" cy="859325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8" name="Freeform 586">
              <a:extLst/>
            </p:cNvPr>
            <p:cNvSpPr>
              <a:spLocks/>
            </p:cNvSpPr>
            <p:nvPr/>
          </p:nvSpPr>
          <p:spPr bwMode="auto">
            <a:xfrm>
              <a:off x="5409941" y="5563900"/>
              <a:ext cx="2925256" cy="674192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0" name="Freeform 588">
              <a:extLst/>
            </p:cNvPr>
            <p:cNvSpPr>
              <a:spLocks/>
            </p:cNvSpPr>
            <p:nvPr/>
          </p:nvSpPr>
          <p:spPr bwMode="auto">
            <a:xfrm>
              <a:off x="4765628" y="5496790"/>
              <a:ext cx="858826" cy="857782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1" name="Freeform 587">
              <a:extLst/>
            </p:cNvPr>
            <p:cNvSpPr>
              <a:spLocks/>
            </p:cNvSpPr>
            <p:nvPr/>
          </p:nvSpPr>
          <p:spPr bwMode="auto">
            <a:xfrm>
              <a:off x="4936930" y="5667266"/>
              <a:ext cx="516222" cy="516058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2" name="Freeform 589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3" name="Freeform 590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5" name="Freeform: Shape 192">
              <a:extLst/>
            </p:cNvPr>
            <p:cNvSpPr>
              <a:spLocks/>
            </p:cNvSpPr>
            <p:nvPr/>
          </p:nvSpPr>
          <p:spPr bwMode="auto">
            <a:xfrm>
              <a:off x="5453152" y="5926452"/>
              <a:ext cx="2956893" cy="428120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145" name="Freeform 585"/>
            <p:cNvSpPr>
              <a:spLocks/>
            </p:cNvSpPr>
            <p:nvPr/>
          </p:nvSpPr>
          <p:spPr bwMode="auto">
            <a:xfrm>
              <a:off x="4936606" y="5666731"/>
              <a:ext cx="517079" cy="51707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d-ID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1</a:t>
              </a:r>
              <a:endParaRPr lang="en-US" altLang="id-ID" sz="2800" b="1" dirty="0">
                <a:solidFill>
                  <a:srgbClr val="191C2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49" name="Rectangle 48"/>
          <p:cNvSpPr/>
          <p:nvPr/>
        </p:nvSpPr>
        <p:spPr>
          <a:xfrm>
            <a:off x="1" y="0"/>
            <a:ext cx="1167138" cy="68580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7437438" y="6492875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BF4E56-28B8-4627-B367-744DEE8A6DCB}" type="slidenum">
              <a:rPr lang="id-ID" altLang="en-US" sz="18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id-ID" altLang="en-US" sz="1800"/>
          </a:p>
        </p:txBody>
      </p:sp>
      <p:sp>
        <p:nvSpPr>
          <p:cNvPr id="6146" name="TextBox 6"/>
          <p:cNvSpPr txBox="1">
            <a:spLocks noChangeArrowheads="1"/>
          </p:cNvSpPr>
          <p:nvPr/>
        </p:nvSpPr>
        <p:spPr bwMode="auto">
          <a:xfrm>
            <a:off x="178217" y="0"/>
            <a:ext cx="765081" cy="684813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wordArtVert" wrap="square">
            <a:spAutoFit/>
          </a:bodyPr>
          <a:lstStyle/>
          <a:p>
            <a:pPr>
              <a:defRPr/>
            </a:pPr>
            <a:r>
              <a:rPr lang="en-US" altLang="en-US" sz="3200" b="1" dirty="0" err="1">
                <a:solidFill>
                  <a:schemeClr val="bg1"/>
                </a:solidFill>
                <a:latin typeface="Century Gothic" pitchFamily="34" charset="0"/>
              </a:rPr>
              <a:t>Dasar</a:t>
            </a:r>
            <a:r>
              <a:rPr lang="en-US" altLang="en-US" sz="3200" b="1" dirty="0">
                <a:solidFill>
                  <a:schemeClr val="bg1"/>
                </a:solidFill>
                <a:latin typeface="Century Gothic" pitchFamily="34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Century Gothic" pitchFamily="34" charset="0"/>
              </a:rPr>
              <a:t>Hukum</a:t>
            </a:r>
            <a:endParaRPr lang="id-ID" altLang="en-US" sz="32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0" y="0"/>
            <a:ext cx="309563" cy="685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grpSp>
        <p:nvGrpSpPr>
          <p:cNvPr id="5127" name="Group 39"/>
          <p:cNvGrpSpPr>
            <a:grpSpLocks/>
          </p:cNvGrpSpPr>
          <p:nvPr/>
        </p:nvGrpSpPr>
        <p:grpSpPr bwMode="auto">
          <a:xfrm>
            <a:off x="1401181" y="836712"/>
            <a:ext cx="7502723" cy="912185"/>
            <a:chOff x="733425" y="3117850"/>
            <a:chExt cx="3644900" cy="933450"/>
          </a:xfrm>
        </p:grpSpPr>
        <p:sp>
          <p:nvSpPr>
            <p:cNvPr id="163" name="Freeform 584">
              <a:extLst/>
            </p:cNvPr>
            <p:cNvSpPr>
              <a:spLocks/>
            </p:cNvSpPr>
            <p:nvPr/>
          </p:nvSpPr>
          <p:spPr bwMode="auto">
            <a:xfrm>
              <a:off x="733425" y="3192681"/>
              <a:ext cx="3644900" cy="858619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4" name="Freeform 586">
              <a:extLst/>
            </p:cNvPr>
            <p:cNvSpPr>
              <a:spLocks/>
            </p:cNvSpPr>
            <p:nvPr/>
          </p:nvSpPr>
          <p:spPr bwMode="auto">
            <a:xfrm>
              <a:off x="1377823" y="3184966"/>
              <a:ext cx="2925643" cy="675015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5" name="Freeform 588">
              <a:extLst/>
            </p:cNvPr>
            <p:cNvSpPr>
              <a:spLocks/>
            </p:cNvSpPr>
            <p:nvPr/>
          </p:nvSpPr>
          <p:spPr bwMode="auto">
            <a:xfrm>
              <a:off x="733425" y="3117850"/>
              <a:ext cx="858940" cy="858620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6" name="Freeform 587">
              <a:extLst/>
            </p:cNvPr>
            <p:cNvSpPr>
              <a:spLocks/>
            </p:cNvSpPr>
            <p:nvPr/>
          </p:nvSpPr>
          <p:spPr bwMode="auto">
            <a:xfrm>
              <a:off x="904750" y="3287568"/>
              <a:ext cx="517062" cy="517641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7" name="Freeform 589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8" name="Freeform 590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69" name="Freeform: Shape 108">
              <a:extLst/>
            </p:cNvPr>
            <p:cNvSpPr>
              <a:spLocks/>
            </p:cNvSpPr>
            <p:nvPr/>
          </p:nvSpPr>
          <p:spPr bwMode="auto">
            <a:xfrm>
              <a:off x="1421812" y="3548317"/>
              <a:ext cx="2956513" cy="428153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137" name="Freeform 585"/>
            <p:cNvSpPr>
              <a:spLocks/>
            </p:cNvSpPr>
            <p:nvPr/>
          </p:nvSpPr>
          <p:spPr bwMode="auto">
            <a:xfrm>
              <a:off x="904875" y="3287713"/>
              <a:ext cx="517525" cy="5175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d-ID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2</a:t>
              </a:r>
              <a:endParaRPr lang="en-US" altLang="id-ID" sz="2800" b="1" dirty="0">
                <a:solidFill>
                  <a:srgbClr val="191C2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5128" name="TextBox 21"/>
          <p:cNvSpPr txBox="1">
            <a:spLocks noChangeArrowheads="1"/>
          </p:cNvSpPr>
          <p:nvPr/>
        </p:nvSpPr>
        <p:spPr bwMode="auto">
          <a:xfrm>
            <a:off x="3012201" y="138395"/>
            <a:ext cx="54627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Undang-Undang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1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2004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Perbendaharaan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Negara</a:t>
            </a:r>
          </a:p>
        </p:txBody>
      </p:sp>
      <p:sp>
        <p:nvSpPr>
          <p:cNvPr id="5129" name="TextBox 21"/>
          <p:cNvSpPr txBox="1">
            <a:spLocks noChangeArrowheads="1"/>
          </p:cNvSpPr>
          <p:nvPr/>
        </p:nvSpPr>
        <p:spPr bwMode="auto">
          <a:xfrm>
            <a:off x="2999502" y="922372"/>
            <a:ext cx="5575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Undang-Undang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12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2012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</a:p>
        </p:txBody>
      </p:sp>
      <p:pic>
        <p:nvPicPr>
          <p:cNvPr id="27" name="Picture 23" descr="LOGO RISTEKDIKT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666" y="116632"/>
            <a:ext cx="775864" cy="764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Group 39"/>
          <p:cNvGrpSpPr>
            <a:grpSpLocks/>
          </p:cNvGrpSpPr>
          <p:nvPr/>
        </p:nvGrpSpPr>
        <p:grpSpPr bwMode="auto">
          <a:xfrm>
            <a:off x="1401181" y="1700808"/>
            <a:ext cx="7502723" cy="912185"/>
            <a:chOff x="733425" y="3117850"/>
            <a:chExt cx="3644900" cy="933450"/>
          </a:xfrm>
        </p:grpSpPr>
        <p:sp>
          <p:nvSpPr>
            <p:cNvPr id="29" name="Freeform 584">
              <a:extLst/>
            </p:cNvPr>
            <p:cNvSpPr>
              <a:spLocks/>
            </p:cNvSpPr>
            <p:nvPr/>
          </p:nvSpPr>
          <p:spPr bwMode="auto">
            <a:xfrm>
              <a:off x="733425" y="3192681"/>
              <a:ext cx="3644900" cy="858619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0" name="Freeform 586">
              <a:extLst/>
            </p:cNvPr>
            <p:cNvSpPr>
              <a:spLocks/>
            </p:cNvSpPr>
            <p:nvPr/>
          </p:nvSpPr>
          <p:spPr bwMode="auto">
            <a:xfrm>
              <a:off x="1377823" y="3184966"/>
              <a:ext cx="2925643" cy="675015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1" name="Freeform 588">
              <a:extLst/>
            </p:cNvPr>
            <p:cNvSpPr>
              <a:spLocks/>
            </p:cNvSpPr>
            <p:nvPr/>
          </p:nvSpPr>
          <p:spPr bwMode="auto">
            <a:xfrm>
              <a:off x="733425" y="3117850"/>
              <a:ext cx="858940" cy="858620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2" name="Freeform 587">
              <a:extLst/>
            </p:cNvPr>
            <p:cNvSpPr>
              <a:spLocks/>
            </p:cNvSpPr>
            <p:nvPr/>
          </p:nvSpPr>
          <p:spPr bwMode="auto">
            <a:xfrm>
              <a:off x="904750" y="3287568"/>
              <a:ext cx="517062" cy="517641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3" name="Freeform 589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4" name="Freeform 590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5" name="Freeform: Shape 108">
              <a:extLst/>
            </p:cNvPr>
            <p:cNvSpPr>
              <a:spLocks/>
            </p:cNvSpPr>
            <p:nvPr/>
          </p:nvSpPr>
          <p:spPr bwMode="auto">
            <a:xfrm>
              <a:off x="1421812" y="3548317"/>
              <a:ext cx="2956513" cy="428153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36" name="Freeform 585"/>
            <p:cNvSpPr>
              <a:spLocks/>
            </p:cNvSpPr>
            <p:nvPr/>
          </p:nvSpPr>
          <p:spPr bwMode="auto">
            <a:xfrm>
              <a:off x="904875" y="3287713"/>
              <a:ext cx="517525" cy="5175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sp>
        <p:nvSpPr>
          <p:cNvPr id="37" name="TextBox 21"/>
          <p:cNvSpPr txBox="1">
            <a:spLocks noChangeArrowheads="1"/>
          </p:cNvSpPr>
          <p:nvPr/>
        </p:nvSpPr>
        <p:spPr bwMode="auto">
          <a:xfrm>
            <a:off x="2937798" y="1610627"/>
            <a:ext cx="6058640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Pemerintah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74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2012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Perubahan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atas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Pemerintah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23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2005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Pengelolaan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Keuangan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Badan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Layanan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Umum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</p:txBody>
      </p:sp>
      <p:grpSp>
        <p:nvGrpSpPr>
          <p:cNvPr id="38" name="Group 64"/>
          <p:cNvGrpSpPr>
            <a:grpSpLocks/>
          </p:cNvGrpSpPr>
          <p:nvPr/>
        </p:nvGrpSpPr>
        <p:grpSpPr bwMode="auto">
          <a:xfrm>
            <a:off x="1419593" y="2564904"/>
            <a:ext cx="7509879" cy="841175"/>
            <a:chOff x="4765628" y="5496790"/>
            <a:chExt cx="3644417" cy="932606"/>
          </a:xfrm>
        </p:grpSpPr>
        <p:sp>
          <p:nvSpPr>
            <p:cNvPr id="39" name="Freeform 584">
              <a:extLst/>
            </p:cNvPr>
            <p:cNvSpPr>
              <a:spLocks/>
            </p:cNvSpPr>
            <p:nvPr/>
          </p:nvSpPr>
          <p:spPr bwMode="auto">
            <a:xfrm>
              <a:off x="4765628" y="5570071"/>
              <a:ext cx="3644417" cy="859325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0" name="Freeform 586">
              <a:extLst/>
            </p:cNvPr>
            <p:cNvSpPr>
              <a:spLocks/>
            </p:cNvSpPr>
            <p:nvPr/>
          </p:nvSpPr>
          <p:spPr bwMode="auto">
            <a:xfrm>
              <a:off x="5409941" y="5563900"/>
              <a:ext cx="2925256" cy="674192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1" name="Freeform 588">
              <a:extLst/>
            </p:cNvPr>
            <p:cNvSpPr>
              <a:spLocks/>
            </p:cNvSpPr>
            <p:nvPr/>
          </p:nvSpPr>
          <p:spPr bwMode="auto">
            <a:xfrm>
              <a:off x="4765628" y="5496790"/>
              <a:ext cx="858826" cy="857782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2" name="Freeform 587">
              <a:extLst/>
            </p:cNvPr>
            <p:cNvSpPr>
              <a:spLocks/>
            </p:cNvSpPr>
            <p:nvPr/>
          </p:nvSpPr>
          <p:spPr bwMode="auto">
            <a:xfrm>
              <a:off x="4936930" y="5667266"/>
              <a:ext cx="516222" cy="516058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3" name="Freeform 589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4" name="Freeform 590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5" name="Freeform: Shape 192">
              <a:extLst/>
            </p:cNvPr>
            <p:cNvSpPr>
              <a:spLocks/>
            </p:cNvSpPr>
            <p:nvPr/>
          </p:nvSpPr>
          <p:spPr bwMode="auto">
            <a:xfrm>
              <a:off x="5453152" y="5926452"/>
              <a:ext cx="2956893" cy="428120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47" name="Freeform 585"/>
            <p:cNvSpPr>
              <a:spLocks/>
            </p:cNvSpPr>
            <p:nvPr/>
          </p:nvSpPr>
          <p:spPr bwMode="auto">
            <a:xfrm>
              <a:off x="4936606" y="5666731"/>
              <a:ext cx="517079" cy="51707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54" name="Group 39"/>
          <p:cNvGrpSpPr>
            <a:grpSpLocks/>
          </p:cNvGrpSpPr>
          <p:nvPr/>
        </p:nvGrpSpPr>
        <p:grpSpPr bwMode="auto">
          <a:xfrm>
            <a:off x="1425713" y="3356992"/>
            <a:ext cx="7502723" cy="912185"/>
            <a:chOff x="733425" y="3117850"/>
            <a:chExt cx="3644900" cy="933450"/>
          </a:xfrm>
        </p:grpSpPr>
        <p:sp>
          <p:nvSpPr>
            <p:cNvPr id="56" name="Freeform 584">
              <a:extLst/>
            </p:cNvPr>
            <p:cNvSpPr>
              <a:spLocks/>
            </p:cNvSpPr>
            <p:nvPr/>
          </p:nvSpPr>
          <p:spPr bwMode="auto">
            <a:xfrm>
              <a:off x="733425" y="3192681"/>
              <a:ext cx="3644900" cy="858619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7" name="Freeform 586">
              <a:extLst/>
            </p:cNvPr>
            <p:cNvSpPr>
              <a:spLocks/>
            </p:cNvSpPr>
            <p:nvPr/>
          </p:nvSpPr>
          <p:spPr bwMode="auto">
            <a:xfrm>
              <a:off x="1377823" y="3184966"/>
              <a:ext cx="2925643" cy="675015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59" name="Freeform 588">
              <a:extLst/>
            </p:cNvPr>
            <p:cNvSpPr>
              <a:spLocks/>
            </p:cNvSpPr>
            <p:nvPr/>
          </p:nvSpPr>
          <p:spPr bwMode="auto">
            <a:xfrm>
              <a:off x="733425" y="3117850"/>
              <a:ext cx="858940" cy="858620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0" name="Freeform 587">
              <a:extLst/>
            </p:cNvPr>
            <p:cNvSpPr>
              <a:spLocks/>
            </p:cNvSpPr>
            <p:nvPr/>
          </p:nvSpPr>
          <p:spPr bwMode="auto">
            <a:xfrm>
              <a:off x="904750" y="3287568"/>
              <a:ext cx="517062" cy="517641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1" name="Freeform 589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2" name="Freeform 590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3" name="Freeform: Shape 108">
              <a:extLst/>
            </p:cNvPr>
            <p:cNvSpPr>
              <a:spLocks/>
            </p:cNvSpPr>
            <p:nvPr/>
          </p:nvSpPr>
          <p:spPr bwMode="auto">
            <a:xfrm>
              <a:off x="1421812" y="3548317"/>
              <a:ext cx="2956513" cy="428153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4" name="Freeform 585"/>
            <p:cNvSpPr>
              <a:spLocks/>
            </p:cNvSpPr>
            <p:nvPr/>
          </p:nvSpPr>
          <p:spPr bwMode="auto">
            <a:xfrm>
              <a:off x="904875" y="3287713"/>
              <a:ext cx="517525" cy="5175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5</a:t>
              </a:r>
            </a:p>
          </p:txBody>
        </p:sp>
      </p:grpSp>
      <p:sp>
        <p:nvSpPr>
          <p:cNvPr id="65" name="TextBox 21"/>
          <p:cNvSpPr txBox="1">
            <a:spLocks noChangeArrowheads="1"/>
          </p:cNvSpPr>
          <p:nvPr/>
        </p:nvSpPr>
        <p:spPr bwMode="auto">
          <a:xfrm>
            <a:off x="3036733" y="2658675"/>
            <a:ext cx="54627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Pemerintah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65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2005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Pedoman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Penyusunan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Penerapan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Standar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Pelayanan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Paling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sedikit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6" name="TextBox 21"/>
          <p:cNvSpPr txBox="1">
            <a:spLocks noChangeArrowheads="1"/>
          </p:cNvSpPr>
          <p:nvPr/>
        </p:nvSpPr>
        <p:spPr bwMode="auto">
          <a:xfrm>
            <a:off x="3090439" y="3443022"/>
            <a:ext cx="55758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nb-NO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Peraturan Pemerintah Nomor 4 Tahun 2014 tentang Penyelenggaraan Pendidikan Tinggi dan Pengelolaan Perguruan Tinggi </a:t>
            </a:r>
            <a:endParaRPr lang="en-US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7" name="Group 39"/>
          <p:cNvGrpSpPr>
            <a:grpSpLocks/>
          </p:cNvGrpSpPr>
          <p:nvPr/>
        </p:nvGrpSpPr>
        <p:grpSpPr bwMode="auto">
          <a:xfrm>
            <a:off x="1425713" y="4172999"/>
            <a:ext cx="7502723" cy="912185"/>
            <a:chOff x="733425" y="3117850"/>
            <a:chExt cx="3644900" cy="933450"/>
          </a:xfrm>
        </p:grpSpPr>
        <p:sp>
          <p:nvSpPr>
            <p:cNvPr id="68" name="Freeform 584">
              <a:extLst/>
            </p:cNvPr>
            <p:cNvSpPr>
              <a:spLocks/>
            </p:cNvSpPr>
            <p:nvPr/>
          </p:nvSpPr>
          <p:spPr bwMode="auto">
            <a:xfrm>
              <a:off x="733425" y="3192681"/>
              <a:ext cx="3644900" cy="858619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69" name="Freeform 586">
              <a:extLst/>
            </p:cNvPr>
            <p:cNvSpPr>
              <a:spLocks/>
            </p:cNvSpPr>
            <p:nvPr/>
          </p:nvSpPr>
          <p:spPr bwMode="auto">
            <a:xfrm>
              <a:off x="1377823" y="3184966"/>
              <a:ext cx="2925643" cy="675015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0" name="Freeform 588">
              <a:extLst/>
            </p:cNvPr>
            <p:cNvSpPr>
              <a:spLocks/>
            </p:cNvSpPr>
            <p:nvPr/>
          </p:nvSpPr>
          <p:spPr bwMode="auto">
            <a:xfrm>
              <a:off x="733425" y="3117850"/>
              <a:ext cx="858940" cy="858620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1" name="Freeform 587">
              <a:extLst/>
            </p:cNvPr>
            <p:cNvSpPr>
              <a:spLocks/>
            </p:cNvSpPr>
            <p:nvPr/>
          </p:nvSpPr>
          <p:spPr bwMode="auto">
            <a:xfrm>
              <a:off x="904750" y="3287568"/>
              <a:ext cx="517062" cy="517641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2" name="Freeform 589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3" name="Freeform 590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4" name="Freeform: Shape 108">
              <a:extLst/>
            </p:cNvPr>
            <p:cNvSpPr>
              <a:spLocks/>
            </p:cNvSpPr>
            <p:nvPr/>
          </p:nvSpPr>
          <p:spPr bwMode="auto">
            <a:xfrm>
              <a:off x="1421812" y="3548317"/>
              <a:ext cx="2956513" cy="428153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5" name="Freeform 585"/>
            <p:cNvSpPr>
              <a:spLocks/>
            </p:cNvSpPr>
            <p:nvPr/>
          </p:nvSpPr>
          <p:spPr bwMode="auto">
            <a:xfrm>
              <a:off x="904875" y="3287713"/>
              <a:ext cx="517525" cy="5175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6</a:t>
              </a:r>
            </a:p>
          </p:txBody>
        </p:sp>
      </p:grpSp>
      <p:sp>
        <p:nvSpPr>
          <p:cNvPr id="76" name="TextBox 21"/>
          <p:cNvSpPr txBox="1">
            <a:spLocks noChangeArrowheads="1"/>
          </p:cNvSpPr>
          <p:nvPr/>
        </p:nvSpPr>
        <p:spPr bwMode="auto">
          <a:xfrm>
            <a:off x="3090439" y="4260567"/>
            <a:ext cx="5575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Presiden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13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Kementerian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Riset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Teknologi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</a:p>
        </p:txBody>
      </p:sp>
      <p:grpSp>
        <p:nvGrpSpPr>
          <p:cNvPr id="77" name="Group 64"/>
          <p:cNvGrpSpPr>
            <a:grpSpLocks/>
          </p:cNvGrpSpPr>
          <p:nvPr/>
        </p:nvGrpSpPr>
        <p:grpSpPr bwMode="auto">
          <a:xfrm>
            <a:off x="1449822" y="5037095"/>
            <a:ext cx="7509879" cy="841175"/>
            <a:chOff x="4765628" y="5496790"/>
            <a:chExt cx="3644417" cy="932606"/>
          </a:xfrm>
        </p:grpSpPr>
        <p:sp>
          <p:nvSpPr>
            <p:cNvPr id="78" name="Freeform 584">
              <a:extLst/>
            </p:cNvPr>
            <p:cNvSpPr>
              <a:spLocks/>
            </p:cNvSpPr>
            <p:nvPr/>
          </p:nvSpPr>
          <p:spPr bwMode="auto">
            <a:xfrm>
              <a:off x="4765628" y="5570071"/>
              <a:ext cx="3644417" cy="859325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79" name="Freeform 586">
              <a:extLst/>
            </p:cNvPr>
            <p:cNvSpPr>
              <a:spLocks/>
            </p:cNvSpPr>
            <p:nvPr/>
          </p:nvSpPr>
          <p:spPr bwMode="auto">
            <a:xfrm>
              <a:off x="5409941" y="5563900"/>
              <a:ext cx="2925256" cy="674192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0" name="Freeform 588">
              <a:extLst/>
            </p:cNvPr>
            <p:cNvSpPr>
              <a:spLocks/>
            </p:cNvSpPr>
            <p:nvPr/>
          </p:nvSpPr>
          <p:spPr bwMode="auto">
            <a:xfrm>
              <a:off x="4765628" y="5496790"/>
              <a:ext cx="858826" cy="857782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1" name="Freeform 587">
              <a:extLst/>
            </p:cNvPr>
            <p:cNvSpPr>
              <a:spLocks/>
            </p:cNvSpPr>
            <p:nvPr/>
          </p:nvSpPr>
          <p:spPr bwMode="auto">
            <a:xfrm>
              <a:off x="4936930" y="5667266"/>
              <a:ext cx="516222" cy="516058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2" name="Freeform 589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3" name="Freeform 590">
              <a:extLst/>
            </p:cNvPr>
            <p:cNvSpPr>
              <a:spLocks/>
            </p:cNvSpPr>
            <p:nvPr/>
          </p:nvSpPr>
          <p:spPr bwMode="auto">
            <a:xfrm>
              <a:off x="5419972" y="5927995"/>
              <a:ext cx="119603" cy="29467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4" name="Freeform: Shape 192">
              <a:extLst/>
            </p:cNvPr>
            <p:cNvSpPr>
              <a:spLocks/>
            </p:cNvSpPr>
            <p:nvPr/>
          </p:nvSpPr>
          <p:spPr bwMode="auto">
            <a:xfrm>
              <a:off x="5453152" y="5926452"/>
              <a:ext cx="2956893" cy="428120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5" name="Freeform 585"/>
            <p:cNvSpPr>
              <a:spLocks/>
            </p:cNvSpPr>
            <p:nvPr/>
          </p:nvSpPr>
          <p:spPr bwMode="auto">
            <a:xfrm>
              <a:off x="4936606" y="5666731"/>
              <a:ext cx="517079" cy="517079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7</a:t>
              </a:r>
            </a:p>
          </p:txBody>
        </p:sp>
      </p:grpSp>
      <p:grpSp>
        <p:nvGrpSpPr>
          <p:cNvPr id="86" name="Group 39"/>
          <p:cNvGrpSpPr>
            <a:grpSpLocks/>
          </p:cNvGrpSpPr>
          <p:nvPr/>
        </p:nvGrpSpPr>
        <p:grpSpPr bwMode="auto">
          <a:xfrm>
            <a:off x="1455942" y="5829183"/>
            <a:ext cx="7502723" cy="912185"/>
            <a:chOff x="733425" y="3117850"/>
            <a:chExt cx="3644900" cy="933450"/>
          </a:xfrm>
        </p:grpSpPr>
        <p:sp>
          <p:nvSpPr>
            <p:cNvPr id="87" name="Freeform 584">
              <a:extLst/>
            </p:cNvPr>
            <p:cNvSpPr>
              <a:spLocks/>
            </p:cNvSpPr>
            <p:nvPr/>
          </p:nvSpPr>
          <p:spPr bwMode="auto">
            <a:xfrm>
              <a:off x="733425" y="3192681"/>
              <a:ext cx="3644900" cy="858619"/>
            </a:xfrm>
            <a:custGeom>
              <a:avLst/>
              <a:gdLst>
                <a:gd name="T0" fmla="*/ 13835 w 14066"/>
                <a:gd name="T1" fmla="*/ 744 h 3315"/>
                <a:gd name="T2" fmla="*/ 13713 w 14066"/>
                <a:gd name="T3" fmla="*/ 454 h 3315"/>
                <a:gd name="T4" fmla="*/ 13456 w 14066"/>
                <a:gd name="T5" fmla="*/ 280 h 3315"/>
                <a:gd name="T6" fmla="*/ 2543 w 14066"/>
                <a:gd name="T7" fmla="*/ 257 h 3315"/>
                <a:gd name="T8" fmla="*/ 2291 w 14066"/>
                <a:gd name="T9" fmla="*/ 124 h 3315"/>
                <a:gd name="T10" fmla="*/ 1956 w 14066"/>
                <a:gd name="T11" fmla="*/ 26 h 3315"/>
                <a:gd name="T12" fmla="*/ 1658 w 14066"/>
                <a:gd name="T13" fmla="*/ 0 h 3315"/>
                <a:gd name="T14" fmla="*/ 1243 w 14066"/>
                <a:gd name="T15" fmla="*/ 52 h 3315"/>
                <a:gd name="T16" fmla="*/ 798 w 14066"/>
                <a:gd name="T17" fmla="*/ 240 h 3315"/>
                <a:gd name="T18" fmla="*/ 431 w 14066"/>
                <a:gd name="T19" fmla="*/ 543 h 3315"/>
                <a:gd name="T20" fmla="*/ 162 w 14066"/>
                <a:gd name="T21" fmla="*/ 938 h 3315"/>
                <a:gd name="T22" fmla="*/ 19 w 14066"/>
                <a:gd name="T23" fmla="*/ 1405 h 3315"/>
                <a:gd name="T24" fmla="*/ 0 w 14066"/>
                <a:gd name="T25" fmla="*/ 1720 h 3315"/>
                <a:gd name="T26" fmla="*/ 54 w 14066"/>
                <a:gd name="T27" fmla="*/ 2076 h 3315"/>
                <a:gd name="T28" fmla="*/ 177 w 14066"/>
                <a:gd name="T29" fmla="*/ 2404 h 3315"/>
                <a:gd name="T30" fmla="*/ 365 w 14066"/>
                <a:gd name="T31" fmla="*/ 2696 h 3315"/>
                <a:gd name="T32" fmla="*/ 607 w 14066"/>
                <a:gd name="T33" fmla="*/ 2941 h 3315"/>
                <a:gd name="T34" fmla="*/ 896 w 14066"/>
                <a:gd name="T35" fmla="*/ 3130 h 3315"/>
                <a:gd name="T36" fmla="*/ 1199 w 14066"/>
                <a:gd name="T37" fmla="*/ 3252 h 3315"/>
                <a:gd name="T38" fmla="*/ 1658 w 14066"/>
                <a:gd name="T39" fmla="*/ 3315 h 3315"/>
                <a:gd name="T40" fmla="*/ 1700 w 14066"/>
                <a:gd name="T41" fmla="*/ 3315 h 3315"/>
                <a:gd name="T42" fmla="*/ 1766 w 14066"/>
                <a:gd name="T43" fmla="*/ 3312 h 3315"/>
                <a:gd name="T44" fmla="*/ 1834 w 14066"/>
                <a:gd name="T45" fmla="*/ 3306 h 3315"/>
                <a:gd name="T46" fmla="*/ 1899 w 14066"/>
                <a:gd name="T47" fmla="*/ 3297 h 3315"/>
                <a:gd name="T48" fmla="*/ 1954 w 14066"/>
                <a:gd name="T49" fmla="*/ 3288 h 3315"/>
                <a:gd name="T50" fmla="*/ 2011 w 14066"/>
                <a:gd name="T51" fmla="*/ 3278 h 3315"/>
                <a:gd name="T52" fmla="*/ 2070 w 14066"/>
                <a:gd name="T53" fmla="*/ 3264 h 3315"/>
                <a:gd name="T54" fmla="*/ 2125 w 14066"/>
                <a:gd name="T55" fmla="*/ 3248 h 3315"/>
                <a:gd name="T56" fmla="*/ 2178 w 14066"/>
                <a:gd name="T57" fmla="*/ 3231 h 3315"/>
                <a:gd name="T58" fmla="*/ 2241 w 14066"/>
                <a:gd name="T59" fmla="*/ 3209 h 3315"/>
                <a:gd name="T60" fmla="*/ 2328 w 14066"/>
                <a:gd name="T61" fmla="*/ 3174 h 3315"/>
                <a:gd name="T62" fmla="*/ 2790 w 14066"/>
                <a:gd name="T63" fmla="*/ 2870 h 3315"/>
                <a:gd name="T64" fmla="*/ 2855 w 14066"/>
                <a:gd name="T65" fmla="*/ 2805 h 3315"/>
                <a:gd name="T66" fmla="*/ 2869 w 14066"/>
                <a:gd name="T67" fmla="*/ 2789 h 3315"/>
                <a:gd name="T68" fmla="*/ 2896 w 14066"/>
                <a:gd name="T69" fmla="*/ 2759 h 3315"/>
                <a:gd name="T70" fmla="*/ 2901 w 14066"/>
                <a:gd name="T71" fmla="*/ 2754 h 3315"/>
                <a:gd name="T72" fmla="*/ 2931 w 14066"/>
                <a:gd name="T73" fmla="*/ 2719 h 3315"/>
                <a:gd name="T74" fmla="*/ 2934 w 14066"/>
                <a:gd name="T75" fmla="*/ 2717 h 3315"/>
                <a:gd name="T76" fmla="*/ 2943 w 14066"/>
                <a:gd name="T77" fmla="*/ 2706 h 3315"/>
                <a:gd name="T78" fmla="*/ 2966 w 14066"/>
                <a:gd name="T79" fmla="*/ 2676 h 3315"/>
                <a:gd name="T80" fmla="*/ 2985 w 14066"/>
                <a:gd name="T81" fmla="*/ 2651 h 3315"/>
                <a:gd name="T82" fmla="*/ 3317 w 14066"/>
                <a:gd name="T83" fmla="*/ 2985 h 3315"/>
                <a:gd name="T84" fmla="*/ 3825 w 14066"/>
                <a:gd name="T85" fmla="*/ 3244 h 3315"/>
                <a:gd name="T86" fmla="*/ 4313 w 14066"/>
                <a:gd name="T87" fmla="*/ 3315 h 3315"/>
                <a:gd name="T88" fmla="*/ 13693 w 14066"/>
                <a:gd name="T89" fmla="*/ 3292 h 3315"/>
                <a:gd name="T90" fmla="*/ 13745 w 14066"/>
                <a:gd name="T91" fmla="*/ 3273 h 3315"/>
                <a:gd name="T92" fmla="*/ 13804 w 14066"/>
                <a:gd name="T93" fmla="*/ 3243 h 3315"/>
                <a:gd name="T94" fmla="*/ 13909 w 14066"/>
                <a:gd name="T95" fmla="*/ 3161 h 3315"/>
                <a:gd name="T96" fmla="*/ 14003 w 14066"/>
                <a:gd name="T97" fmla="*/ 3038 h 3315"/>
                <a:gd name="T98" fmla="*/ 14066 w 14066"/>
                <a:gd name="T99" fmla="*/ 2784 h 3315"/>
                <a:gd name="T100" fmla="*/ 14066 w 14066"/>
                <a:gd name="T101" fmla="*/ 2654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066" h="3315">
                  <a:moveTo>
                    <a:pt x="13837" y="2654"/>
                  </a:moveTo>
                  <a:lnTo>
                    <a:pt x="13837" y="800"/>
                  </a:lnTo>
                  <a:lnTo>
                    <a:pt x="13835" y="744"/>
                  </a:lnTo>
                  <a:lnTo>
                    <a:pt x="13813" y="638"/>
                  </a:lnTo>
                  <a:lnTo>
                    <a:pt x="13772" y="540"/>
                  </a:lnTo>
                  <a:lnTo>
                    <a:pt x="13713" y="454"/>
                  </a:lnTo>
                  <a:lnTo>
                    <a:pt x="13640" y="380"/>
                  </a:lnTo>
                  <a:lnTo>
                    <a:pt x="13553" y="321"/>
                  </a:lnTo>
                  <a:lnTo>
                    <a:pt x="13456" y="280"/>
                  </a:lnTo>
                  <a:lnTo>
                    <a:pt x="13349" y="258"/>
                  </a:lnTo>
                  <a:lnTo>
                    <a:pt x="13294" y="257"/>
                  </a:lnTo>
                  <a:lnTo>
                    <a:pt x="2543" y="257"/>
                  </a:lnTo>
                  <a:lnTo>
                    <a:pt x="2494" y="227"/>
                  </a:lnTo>
                  <a:lnTo>
                    <a:pt x="2394" y="172"/>
                  </a:lnTo>
                  <a:lnTo>
                    <a:pt x="2291" y="124"/>
                  </a:lnTo>
                  <a:lnTo>
                    <a:pt x="2182" y="84"/>
                  </a:lnTo>
                  <a:lnTo>
                    <a:pt x="2070" y="52"/>
                  </a:lnTo>
                  <a:lnTo>
                    <a:pt x="1956" y="26"/>
                  </a:lnTo>
                  <a:lnTo>
                    <a:pt x="1838" y="9"/>
                  </a:lnTo>
                  <a:lnTo>
                    <a:pt x="1719" y="0"/>
                  </a:lnTo>
                  <a:lnTo>
                    <a:pt x="1658" y="0"/>
                  </a:lnTo>
                  <a:lnTo>
                    <a:pt x="1573" y="1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3"/>
                  </a:lnTo>
                  <a:lnTo>
                    <a:pt x="798" y="240"/>
                  </a:lnTo>
                  <a:lnTo>
                    <a:pt x="665" y="329"/>
                  </a:lnTo>
                  <a:lnTo>
                    <a:pt x="542" y="430"/>
                  </a:lnTo>
                  <a:lnTo>
                    <a:pt x="431" y="543"/>
                  </a:lnTo>
                  <a:lnTo>
                    <a:pt x="328" y="665"/>
                  </a:lnTo>
                  <a:lnTo>
                    <a:pt x="239" y="797"/>
                  </a:lnTo>
                  <a:lnTo>
                    <a:pt x="162" y="938"/>
                  </a:lnTo>
                  <a:lnTo>
                    <a:pt x="100" y="1087"/>
                  </a:lnTo>
                  <a:lnTo>
                    <a:pt x="51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0" y="1720"/>
                  </a:lnTo>
                  <a:lnTo>
                    <a:pt x="10" y="1842"/>
                  </a:lnTo>
                  <a:lnTo>
                    <a:pt x="28" y="1961"/>
                  </a:lnTo>
                  <a:lnTo>
                    <a:pt x="54" y="2076"/>
                  </a:lnTo>
                  <a:lnTo>
                    <a:pt x="87" y="2190"/>
                  </a:lnTo>
                  <a:lnTo>
                    <a:pt x="129" y="2299"/>
                  </a:lnTo>
                  <a:lnTo>
                    <a:pt x="177" y="2404"/>
                  </a:lnTo>
                  <a:lnTo>
                    <a:pt x="234" y="2507"/>
                  </a:lnTo>
                  <a:lnTo>
                    <a:pt x="296" y="2604"/>
                  </a:lnTo>
                  <a:lnTo>
                    <a:pt x="365" y="2696"/>
                  </a:lnTo>
                  <a:lnTo>
                    <a:pt x="440" y="2783"/>
                  </a:lnTo>
                  <a:lnTo>
                    <a:pt x="520" y="2864"/>
                  </a:lnTo>
                  <a:lnTo>
                    <a:pt x="607" y="2941"/>
                  </a:lnTo>
                  <a:lnTo>
                    <a:pt x="699" y="3010"/>
                  </a:lnTo>
                  <a:lnTo>
                    <a:pt x="795" y="3073"/>
                  </a:lnTo>
                  <a:lnTo>
                    <a:pt x="896" y="3130"/>
                  </a:lnTo>
                  <a:lnTo>
                    <a:pt x="948" y="3156"/>
                  </a:lnTo>
                  <a:lnTo>
                    <a:pt x="1030" y="3192"/>
                  </a:lnTo>
                  <a:lnTo>
                    <a:pt x="1199" y="3252"/>
                  </a:lnTo>
                  <a:lnTo>
                    <a:pt x="1378" y="3293"/>
                  </a:lnTo>
                  <a:lnTo>
                    <a:pt x="1564" y="3314"/>
                  </a:lnTo>
                  <a:lnTo>
                    <a:pt x="1658" y="3315"/>
                  </a:lnTo>
                  <a:lnTo>
                    <a:pt x="1658" y="3315"/>
                  </a:lnTo>
                  <a:lnTo>
                    <a:pt x="1659" y="3315"/>
                  </a:lnTo>
                  <a:lnTo>
                    <a:pt x="1700" y="3315"/>
                  </a:lnTo>
                  <a:lnTo>
                    <a:pt x="1740" y="3313"/>
                  </a:lnTo>
                  <a:lnTo>
                    <a:pt x="1753" y="3313"/>
                  </a:lnTo>
                  <a:lnTo>
                    <a:pt x="1766" y="3312"/>
                  </a:lnTo>
                  <a:lnTo>
                    <a:pt x="1793" y="3310"/>
                  </a:lnTo>
                  <a:lnTo>
                    <a:pt x="1820" y="3308"/>
                  </a:lnTo>
                  <a:lnTo>
                    <a:pt x="1834" y="3306"/>
                  </a:lnTo>
                  <a:lnTo>
                    <a:pt x="1850" y="3304"/>
                  </a:lnTo>
                  <a:lnTo>
                    <a:pt x="1875" y="3301"/>
                  </a:lnTo>
                  <a:lnTo>
                    <a:pt x="1899" y="3297"/>
                  </a:lnTo>
                  <a:lnTo>
                    <a:pt x="1915" y="3296"/>
                  </a:lnTo>
                  <a:lnTo>
                    <a:pt x="1932" y="3292"/>
                  </a:lnTo>
                  <a:lnTo>
                    <a:pt x="1954" y="3288"/>
                  </a:lnTo>
                  <a:lnTo>
                    <a:pt x="1977" y="3284"/>
                  </a:lnTo>
                  <a:lnTo>
                    <a:pt x="1994" y="3282"/>
                  </a:lnTo>
                  <a:lnTo>
                    <a:pt x="2011" y="3278"/>
                  </a:lnTo>
                  <a:lnTo>
                    <a:pt x="2031" y="3273"/>
                  </a:lnTo>
                  <a:lnTo>
                    <a:pt x="2052" y="3268"/>
                  </a:lnTo>
                  <a:lnTo>
                    <a:pt x="2070" y="3264"/>
                  </a:lnTo>
                  <a:lnTo>
                    <a:pt x="2089" y="3258"/>
                  </a:lnTo>
                  <a:lnTo>
                    <a:pt x="2107" y="3253"/>
                  </a:lnTo>
                  <a:lnTo>
                    <a:pt x="2125" y="3248"/>
                  </a:lnTo>
                  <a:lnTo>
                    <a:pt x="2146" y="3243"/>
                  </a:lnTo>
                  <a:lnTo>
                    <a:pt x="2165" y="3236"/>
                  </a:lnTo>
                  <a:lnTo>
                    <a:pt x="2178" y="3231"/>
                  </a:lnTo>
                  <a:lnTo>
                    <a:pt x="2191" y="3227"/>
                  </a:lnTo>
                  <a:lnTo>
                    <a:pt x="2217" y="3218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241" y="3209"/>
                  </a:lnTo>
                  <a:lnTo>
                    <a:pt x="2328" y="3174"/>
                  </a:lnTo>
                  <a:lnTo>
                    <a:pt x="2494" y="3090"/>
                  </a:lnTo>
                  <a:lnTo>
                    <a:pt x="2648" y="2989"/>
                  </a:lnTo>
                  <a:lnTo>
                    <a:pt x="2790" y="2870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5" y="2805"/>
                  </a:lnTo>
                  <a:lnTo>
                    <a:pt x="2858" y="2801"/>
                  </a:lnTo>
                  <a:lnTo>
                    <a:pt x="2862" y="2797"/>
                  </a:lnTo>
                  <a:lnTo>
                    <a:pt x="2869" y="2789"/>
                  </a:lnTo>
                  <a:lnTo>
                    <a:pt x="2875" y="2783"/>
                  </a:lnTo>
                  <a:lnTo>
                    <a:pt x="2886" y="2771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896" y="2759"/>
                  </a:lnTo>
                  <a:lnTo>
                    <a:pt x="2901" y="2754"/>
                  </a:lnTo>
                  <a:lnTo>
                    <a:pt x="2906" y="2748"/>
                  </a:lnTo>
                  <a:lnTo>
                    <a:pt x="2919" y="2734"/>
                  </a:lnTo>
                  <a:lnTo>
                    <a:pt x="2931" y="2719"/>
                  </a:lnTo>
                  <a:lnTo>
                    <a:pt x="2931" y="2719"/>
                  </a:lnTo>
                  <a:lnTo>
                    <a:pt x="2932" y="2718"/>
                  </a:lnTo>
                  <a:lnTo>
                    <a:pt x="2934" y="2717"/>
                  </a:lnTo>
                  <a:lnTo>
                    <a:pt x="2935" y="2715"/>
                  </a:lnTo>
                  <a:lnTo>
                    <a:pt x="2939" y="2710"/>
                  </a:lnTo>
                  <a:lnTo>
                    <a:pt x="2943" y="2706"/>
                  </a:lnTo>
                  <a:lnTo>
                    <a:pt x="2947" y="2701"/>
                  </a:lnTo>
                  <a:lnTo>
                    <a:pt x="2950" y="2696"/>
                  </a:lnTo>
                  <a:lnTo>
                    <a:pt x="2966" y="2676"/>
                  </a:lnTo>
                  <a:lnTo>
                    <a:pt x="2980" y="2658"/>
                  </a:lnTo>
                  <a:lnTo>
                    <a:pt x="2983" y="2654"/>
                  </a:lnTo>
                  <a:lnTo>
                    <a:pt x="2985" y="2651"/>
                  </a:lnTo>
                  <a:lnTo>
                    <a:pt x="3044" y="2726"/>
                  </a:lnTo>
                  <a:lnTo>
                    <a:pt x="3173" y="2863"/>
                  </a:lnTo>
                  <a:lnTo>
                    <a:pt x="3317" y="2985"/>
                  </a:lnTo>
                  <a:lnTo>
                    <a:pt x="3475" y="3090"/>
                  </a:lnTo>
                  <a:lnTo>
                    <a:pt x="3645" y="3177"/>
                  </a:lnTo>
                  <a:lnTo>
                    <a:pt x="3825" y="3244"/>
                  </a:lnTo>
                  <a:lnTo>
                    <a:pt x="4015" y="3290"/>
                  </a:lnTo>
                  <a:lnTo>
                    <a:pt x="4212" y="3313"/>
                  </a:lnTo>
                  <a:lnTo>
                    <a:pt x="4313" y="3315"/>
                  </a:lnTo>
                  <a:lnTo>
                    <a:pt x="13535" y="3315"/>
                  </a:lnTo>
                  <a:lnTo>
                    <a:pt x="13589" y="3314"/>
                  </a:lnTo>
                  <a:lnTo>
                    <a:pt x="13693" y="3292"/>
                  </a:lnTo>
                  <a:lnTo>
                    <a:pt x="13741" y="3274"/>
                  </a:lnTo>
                  <a:lnTo>
                    <a:pt x="13743" y="3273"/>
                  </a:lnTo>
                  <a:lnTo>
                    <a:pt x="13745" y="3273"/>
                  </a:lnTo>
                  <a:lnTo>
                    <a:pt x="13755" y="3268"/>
                  </a:lnTo>
                  <a:lnTo>
                    <a:pt x="13765" y="3264"/>
                  </a:lnTo>
                  <a:lnTo>
                    <a:pt x="13804" y="3243"/>
                  </a:lnTo>
                  <a:lnTo>
                    <a:pt x="13877" y="3192"/>
                  </a:lnTo>
                  <a:lnTo>
                    <a:pt x="13908" y="3161"/>
                  </a:lnTo>
                  <a:lnTo>
                    <a:pt x="13909" y="3161"/>
                  </a:lnTo>
                  <a:lnTo>
                    <a:pt x="13910" y="3160"/>
                  </a:lnTo>
                  <a:lnTo>
                    <a:pt x="13945" y="3122"/>
                  </a:lnTo>
                  <a:lnTo>
                    <a:pt x="14003" y="3038"/>
                  </a:lnTo>
                  <a:lnTo>
                    <a:pt x="14043" y="2942"/>
                  </a:lnTo>
                  <a:lnTo>
                    <a:pt x="14063" y="2839"/>
                  </a:lnTo>
                  <a:lnTo>
                    <a:pt x="14066" y="2784"/>
                  </a:lnTo>
                  <a:lnTo>
                    <a:pt x="14066" y="2784"/>
                  </a:lnTo>
                  <a:lnTo>
                    <a:pt x="14066" y="2654"/>
                  </a:lnTo>
                  <a:lnTo>
                    <a:pt x="14066" y="2654"/>
                  </a:lnTo>
                  <a:lnTo>
                    <a:pt x="13837" y="2654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8" name="Freeform 586">
              <a:extLst/>
            </p:cNvPr>
            <p:cNvSpPr>
              <a:spLocks/>
            </p:cNvSpPr>
            <p:nvPr/>
          </p:nvSpPr>
          <p:spPr bwMode="auto">
            <a:xfrm>
              <a:off x="1377823" y="3184966"/>
              <a:ext cx="2925643" cy="675015"/>
            </a:xfrm>
            <a:custGeom>
              <a:avLst/>
              <a:gdLst>
                <a:gd name="T0" fmla="*/ 0 w 11294"/>
                <a:gd name="T1" fmla="*/ 0 h 2604"/>
                <a:gd name="T2" fmla="*/ 86 w 11294"/>
                <a:gd name="T3" fmla="*/ 56 h 2604"/>
                <a:gd name="T4" fmla="*/ 244 w 11294"/>
                <a:gd name="T5" fmla="*/ 187 h 2604"/>
                <a:gd name="T6" fmla="*/ 385 w 11294"/>
                <a:gd name="T7" fmla="*/ 336 h 2604"/>
                <a:gd name="T8" fmla="*/ 509 w 11294"/>
                <a:gd name="T9" fmla="*/ 500 h 2604"/>
                <a:gd name="T10" fmla="*/ 585 w 11294"/>
                <a:gd name="T11" fmla="*/ 634 h 2604"/>
                <a:gd name="T12" fmla="*/ 630 w 11294"/>
                <a:gd name="T13" fmla="*/ 727 h 2604"/>
                <a:gd name="T14" fmla="*/ 671 w 11294"/>
                <a:gd name="T15" fmla="*/ 824 h 2604"/>
                <a:gd name="T16" fmla="*/ 703 w 11294"/>
                <a:gd name="T17" fmla="*/ 923 h 2604"/>
                <a:gd name="T18" fmla="*/ 730 w 11294"/>
                <a:gd name="T19" fmla="*/ 1025 h 2604"/>
                <a:gd name="T20" fmla="*/ 751 w 11294"/>
                <a:gd name="T21" fmla="*/ 1130 h 2604"/>
                <a:gd name="T22" fmla="*/ 765 w 11294"/>
                <a:gd name="T23" fmla="*/ 1236 h 2604"/>
                <a:gd name="T24" fmla="*/ 772 w 11294"/>
                <a:gd name="T25" fmla="*/ 1345 h 2604"/>
                <a:gd name="T26" fmla="*/ 773 w 11294"/>
                <a:gd name="T27" fmla="*/ 1401 h 2604"/>
                <a:gd name="T28" fmla="*/ 773 w 11294"/>
                <a:gd name="T29" fmla="*/ 1407 h 2604"/>
                <a:gd name="T30" fmla="*/ 773 w 11294"/>
                <a:gd name="T31" fmla="*/ 1414 h 2604"/>
                <a:gd name="T32" fmla="*/ 774 w 11294"/>
                <a:gd name="T33" fmla="*/ 1466 h 2604"/>
                <a:gd name="T34" fmla="*/ 786 w 11294"/>
                <a:gd name="T35" fmla="*/ 1564 h 2604"/>
                <a:gd name="T36" fmla="*/ 807 w 11294"/>
                <a:gd name="T37" fmla="*/ 1660 h 2604"/>
                <a:gd name="T38" fmla="*/ 836 w 11294"/>
                <a:gd name="T39" fmla="*/ 1754 h 2604"/>
                <a:gd name="T40" fmla="*/ 874 w 11294"/>
                <a:gd name="T41" fmla="*/ 1842 h 2604"/>
                <a:gd name="T42" fmla="*/ 921 w 11294"/>
                <a:gd name="T43" fmla="*/ 1925 h 2604"/>
                <a:gd name="T44" fmla="*/ 975 w 11294"/>
                <a:gd name="T45" fmla="*/ 2004 h 2604"/>
                <a:gd name="T46" fmla="*/ 1036 w 11294"/>
                <a:gd name="T47" fmla="*/ 2076 h 2604"/>
                <a:gd name="T48" fmla="*/ 1103 w 11294"/>
                <a:gd name="T49" fmla="*/ 2144 h 2604"/>
                <a:gd name="T50" fmla="*/ 1177 w 11294"/>
                <a:gd name="T51" fmla="*/ 2203 h 2604"/>
                <a:gd name="T52" fmla="*/ 1256 w 11294"/>
                <a:gd name="T53" fmla="*/ 2256 h 2604"/>
                <a:gd name="T54" fmla="*/ 1341 w 11294"/>
                <a:gd name="T55" fmla="*/ 2302 h 2604"/>
                <a:gd name="T56" fmla="*/ 1429 w 11294"/>
                <a:gd name="T57" fmla="*/ 2338 h 2604"/>
                <a:gd name="T58" fmla="*/ 1522 w 11294"/>
                <a:gd name="T59" fmla="*/ 2368 h 2604"/>
                <a:gd name="T60" fmla="*/ 1619 w 11294"/>
                <a:gd name="T61" fmla="*/ 2387 h 2604"/>
                <a:gd name="T62" fmla="*/ 1719 w 11294"/>
                <a:gd name="T63" fmla="*/ 2396 h 2604"/>
                <a:gd name="T64" fmla="*/ 1770 w 11294"/>
                <a:gd name="T65" fmla="*/ 2398 h 2604"/>
                <a:gd name="T66" fmla="*/ 1770 w 11294"/>
                <a:gd name="T67" fmla="*/ 2604 h 2604"/>
                <a:gd name="T68" fmla="*/ 11294 w 11294"/>
                <a:gd name="T69" fmla="*/ 2604 h 2604"/>
                <a:gd name="T70" fmla="*/ 11294 w 11294"/>
                <a:gd name="T71" fmla="*/ 543 h 2604"/>
                <a:gd name="T72" fmla="*/ 11292 w 11294"/>
                <a:gd name="T73" fmla="*/ 487 h 2604"/>
                <a:gd name="T74" fmla="*/ 11270 w 11294"/>
                <a:gd name="T75" fmla="*/ 381 h 2604"/>
                <a:gd name="T76" fmla="*/ 11229 w 11294"/>
                <a:gd name="T77" fmla="*/ 284 h 2604"/>
                <a:gd name="T78" fmla="*/ 11170 w 11294"/>
                <a:gd name="T79" fmla="*/ 197 h 2604"/>
                <a:gd name="T80" fmla="*/ 11097 w 11294"/>
                <a:gd name="T81" fmla="*/ 123 h 2604"/>
                <a:gd name="T82" fmla="*/ 11010 w 11294"/>
                <a:gd name="T83" fmla="*/ 65 h 2604"/>
                <a:gd name="T84" fmla="*/ 10913 w 11294"/>
                <a:gd name="T85" fmla="*/ 23 h 2604"/>
                <a:gd name="T86" fmla="*/ 10806 w 11294"/>
                <a:gd name="T87" fmla="*/ 1 h 2604"/>
                <a:gd name="T88" fmla="*/ 10751 w 11294"/>
                <a:gd name="T89" fmla="*/ 0 h 2604"/>
                <a:gd name="T90" fmla="*/ 0 w 11294"/>
                <a:gd name="T91" fmla="*/ 0 h 2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1294" h="2604">
                  <a:moveTo>
                    <a:pt x="0" y="0"/>
                  </a:moveTo>
                  <a:lnTo>
                    <a:pt x="86" y="56"/>
                  </a:lnTo>
                  <a:lnTo>
                    <a:pt x="244" y="187"/>
                  </a:lnTo>
                  <a:lnTo>
                    <a:pt x="385" y="336"/>
                  </a:lnTo>
                  <a:lnTo>
                    <a:pt x="509" y="500"/>
                  </a:lnTo>
                  <a:lnTo>
                    <a:pt x="585" y="634"/>
                  </a:lnTo>
                  <a:lnTo>
                    <a:pt x="630" y="727"/>
                  </a:lnTo>
                  <a:lnTo>
                    <a:pt x="671" y="824"/>
                  </a:lnTo>
                  <a:lnTo>
                    <a:pt x="703" y="923"/>
                  </a:lnTo>
                  <a:lnTo>
                    <a:pt x="730" y="1025"/>
                  </a:lnTo>
                  <a:lnTo>
                    <a:pt x="751" y="1130"/>
                  </a:lnTo>
                  <a:lnTo>
                    <a:pt x="765" y="1236"/>
                  </a:lnTo>
                  <a:lnTo>
                    <a:pt x="772" y="1345"/>
                  </a:lnTo>
                  <a:lnTo>
                    <a:pt x="773" y="1401"/>
                  </a:lnTo>
                  <a:lnTo>
                    <a:pt x="773" y="1407"/>
                  </a:lnTo>
                  <a:lnTo>
                    <a:pt x="773" y="1414"/>
                  </a:lnTo>
                  <a:lnTo>
                    <a:pt x="774" y="1466"/>
                  </a:lnTo>
                  <a:lnTo>
                    <a:pt x="786" y="1564"/>
                  </a:lnTo>
                  <a:lnTo>
                    <a:pt x="807" y="1660"/>
                  </a:lnTo>
                  <a:lnTo>
                    <a:pt x="836" y="1754"/>
                  </a:lnTo>
                  <a:lnTo>
                    <a:pt x="874" y="1842"/>
                  </a:lnTo>
                  <a:lnTo>
                    <a:pt x="921" y="1925"/>
                  </a:lnTo>
                  <a:lnTo>
                    <a:pt x="975" y="2004"/>
                  </a:lnTo>
                  <a:lnTo>
                    <a:pt x="1036" y="2076"/>
                  </a:lnTo>
                  <a:lnTo>
                    <a:pt x="1103" y="2144"/>
                  </a:lnTo>
                  <a:lnTo>
                    <a:pt x="1177" y="2203"/>
                  </a:lnTo>
                  <a:lnTo>
                    <a:pt x="1256" y="2256"/>
                  </a:lnTo>
                  <a:lnTo>
                    <a:pt x="1341" y="2302"/>
                  </a:lnTo>
                  <a:lnTo>
                    <a:pt x="1429" y="2338"/>
                  </a:lnTo>
                  <a:lnTo>
                    <a:pt x="1522" y="2368"/>
                  </a:lnTo>
                  <a:lnTo>
                    <a:pt x="1619" y="2387"/>
                  </a:lnTo>
                  <a:lnTo>
                    <a:pt x="1719" y="2396"/>
                  </a:lnTo>
                  <a:lnTo>
                    <a:pt x="1770" y="2398"/>
                  </a:lnTo>
                  <a:lnTo>
                    <a:pt x="1770" y="2604"/>
                  </a:lnTo>
                  <a:lnTo>
                    <a:pt x="11294" y="2604"/>
                  </a:lnTo>
                  <a:lnTo>
                    <a:pt x="11294" y="543"/>
                  </a:lnTo>
                  <a:lnTo>
                    <a:pt x="11292" y="487"/>
                  </a:lnTo>
                  <a:lnTo>
                    <a:pt x="11270" y="381"/>
                  </a:lnTo>
                  <a:lnTo>
                    <a:pt x="11229" y="284"/>
                  </a:lnTo>
                  <a:lnTo>
                    <a:pt x="11170" y="197"/>
                  </a:lnTo>
                  <a:lnTo>
                    <a:pt x="11097" y="123"/>
                  </a:lnTo>
                  <a:lnTo>
                    <a:pt x="11010" y="65"/>
                  </a:lnTo>
                  <a:lnTo>
                    <a:pt x="10913" y="23"/>
                  </a:lnTo>
                  <a:lnTo>
                    <a:pt x="10806" y="1"/>
                  </a:lnTo>
                  <a:lnTo>
                    <a:pt x="1075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89" name="Freeform 588">
              <a:extLst/>
            </p:cNvPr>
            <p:cNvSpPr>
              <a:spLocks/>
            </p:cNvSpPr>
            <p:nvPr/>
          </p:nvSpPr>
          <p:spPr bwMode="auto">
            <a:xfrm>
              <a:off x="733425" y="3117850"/>
              <a:ext cx="858940" cy="858620"/>
            </a:xfrm>
            <a:custGeom>
              <a:avLst/>
              <a:gdLst>
                <a:gd name="T0" fmla="*/ 1573 w 3316"/>
                <a:gd name="T1" fmla="*/ 2 h 3316"/>
                <a:gd name="T2" fmla="*/ 1243 w 3316"/>
                <a:gd name="T3" fmla="*/ 52 h 3316"/>
                <a:gd name="T4" fmla="*/ 939 w 3316"/>
                <a:gd name="T5" fmla="*/ 162 h 3316"/>
                <a:gd name="T6" fmla="*/ 665 w 3316"/>
                <a:gd name="T7" fmla="*/ 328 h 3316"/>
                <a:gd name="T8" fmla="*/ 431 w 3316"/>
                <a:gd name="T9" fmla="*/ 542 h 3316"/>
                <a:gd name="T10" fmla="*/ 240 w 3316"/>
                <a:gd name="T11" fmla="*/ 797 h 3316"/>
                <a:gd name="T12" fmla="*/ 100 w 3316"/>
                <a:gd name="T13" fmla="*/ 1088 h 3316"/>
                <a:gd name="T14" fmla="*/ 19 w 3316"/>
                <a:gd name="T15" fmla="*/ 1405 h 3316"/>
                <a:gd name="T16" fmla="*/ 0 w 3316"/>
                <a:gd name="T17" fmla="*/ 1658 h 3316"/>
                <a:gd name="T18" fmla="*/ 19 w 3316"/>
                <a:gd name="T19" fmla="*/ 1911 h 3316"/>
                <a:gd name="T20" fmla="*/ 100 w 3316"/>
                <a:gd name="T21" fmla="*/ 2228 h 3316"/>
                <a:gd name="T22" fmla="*/ 240 w 3316"/>
                <a:gd name="T23" fmla="*/ 2517 h 3316"/>
                <a:gd name="T24" fmla="*/ 431 w 3316"/>
                <a:gd name="T25" fmla="*/ 2773 h 3316"/>
                <a:gd name="T26" fmla="*/ 665 w 3316"/>
                <a:gd name="T27" fmla="*/ 2987 h 3316"/>
                <a:gd name="T28" fmla="*/ 939 w 3316"/>
                <a:gd name="T29" fmla="*/ 3152 h 3316"/>
                <a:gd name="T30" fmla="*/ 1243 w 3316"/>
                <a:gd name="T31" fmla="*/ 3264 h 3316"/>
                <a:gd name="T32" fmla="*/ 1573 w 3316"/>
                <a:gd name="T33" fmla="*/ 3314 h 3316"/>
                <a:gd name="T34" fmla="*/ 1744 w 3316"/>
                <a:gd name="T35" fmla="*/ 3314 h 3316"/>
                <a:gd name="T36" fmla="*/ 2073 w 3316"/>
                <a:gd name="T37" fmla="*/ 3264 h 3316"/>
                <a:gd name="T38" fmla="*/ 2378 w 3316"/>
                <a:gd name="T39" fmla="*/ 3152 h 3316"/>
                <a:gd name="T40" fmla="*/ 2650 w 3316"/>
                <a:gd name="T41" fmla="*/ 2987 h 3316"/>
                <a:gd name="T42" fmla="*/ 2886 w 3316"/>
                <a:gd name="T43" fmla="*/ 2773 h 3316"/>
                <a:gd name="T44" fmla="*/ 3076 w 3316"/>
                <a:gd name="T45" fmla="*/ 2517 h 3316"/>
                <a:gd name="T46" fmla="*/ 3216 w 3316"/>
                <a:gd name="T47" fmla="*/ 2228 h 3316"/>
                <a:gd name="T48" fmla="*/ 3298 w 3316"/>
                <a:gd name="T49" fmla="*/ 1911 h 3316"/>
                <a:gd name="T50" fmla="*/ 3316 w 3316"/>
                <a:gd name="T51" fmla="*/ 1658 h 3316"/>
                <a:gd name="T52" fmla="*/ 3298 w 3316"/>
                <a:gd name="T53" fmla="*/ 1405 h 3316"/>
                <a:gd name="T54" fmla="*/ 3216 w 3316"/>
                <a:gd name="T55" fmla="*/ 1088 h 3316"/>
                <a:gd name="T56" fmla="*/ 3076 w 3316"/>
                <a:gd name="T57" fmla="*/ 797 h 3316"/>
                <a:gd name="T58" fmla="*/ 2886 w 3316"/>
                <a:gd name="T59" fmla="*/ 542 h 3316"/>
                <a:gd name="T60" fmla="*/ 2650 w 3316"/>
                <a:gd name="T61" fmla="*/ 328 h 3316"/>
                <a:gd name="T62" fmla="*/ 2378 w 3316"/>
                <a:gd name="T63" fmla="*/ 162 h 3316"/>
                <a:gd name="T64" fmla="*/ 2073 w 3316"/>
                <a:gd name="T65" fmla="*/ 52 h 3316"/>
                <a:gd name="T66" fmla="*/ 1744 w 3316"/>
                <a:gd name="T67" fmla="*/ 2 h 3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316" h="3316">
                  <a:moveTo>
                    <a:pt x="1658" y="0"/>
                  </a:moveTo>
                  <a:lnTo>
                    <a:pt x="1573" y="2"/>
                  </a:lnTo>
                  <a:lnTo>
                    <a:pt x="1405" y="18"/>
                  </a:lnTo>
                  <a:lnTo>
                    <a:pt x="1243" y="52"/>
                  </a:lnTo>
                  <a:lnTo>
                    <a:pt x="1088" y="100"/>
                  </a:lnTo>
                  <a:lnTo>
                    <a:pt x="939" y="162"/>
                  </a:lnTo>
                  <a:lnTo>
                    <a:pt x="798" y="239"/>
                  </a:lnTo>
                  <a:lnTo>
                    <a:pt x="665" y="328"/>
                  </a:lnTo>
                  <a:lnTo>
                    <a:pt x="542" y="431"/>
                  </a:lnTo>
                  <a:lnTo>
                    <a:pt x="431" y="542"/>
                  </a:lnTo>
                  <a:lnTo>
                    <a:pt x="328" y="665"/>
                  </a:lnTo>
                  <a:lnTo>
                    <a:pt x="240" y="797"/>
                  </a:lnTo>
                  <a:lnTo>
                    <a:pt x="162" y="939"/>
                  </a:lnTo>
                  <a:lnTo>
                    <a:pt x="100" y="1088"/>
                  </a:lnTo>
                  <a:lnTo>
                    <a:pt x="52" y="1243"/>
                  </a:lnTo>
                  <a:lnTo>
                    <a:pt x="19" y="1405"/>
                  </a:lnTo>
                  <a:lnTo>
                    <a:pt x="2" y="1572"/>
                  </a:lnTo>
                  <a:lnTo>
                    <a:pt x="0" y="1658"/>
                  </a:lnTo>
                  <a:lnTo>
                    <a:pt x="2" y="1744"/>
                  </a:lnTo>
                  <a:lnTo>
                    <a:pt x="19" y="1911"/>
                  </a:lnTo>
                  <a:lnTo>
                    <a:pt x="52" y="2073"/>
                  </a:lnTo>
                  <a:lnTo>
                    <a:pt x="100" y="2228"/>
                  </a:lnTo>
                  <a:lnTo>
                    <a:pt x="162" y="2377"/>
                  </a:lnTo>
                  <a:lnTo>
                    <a:pt x="240" y="2517"/>
                  </a:lnTo>
                  <a:lnTo>
                    <a:pt x="328" y="2650"/>
                  </a:lnTo>
                  <a:lnTo>
                    <a:pt x="431" y="2773"/>
                  </a:lnTo>
                  <a:lnTo>
                    <a:pt x="542" y="2885"/>
                  </a:lnTo>
                  <a:lnTo>
                    <a:pt x="665" y="2987"/>
                  </a:lnTo>
                  <a:lnTo>
                    <a:pt x="798" y="3076"/>
                  </a:lnTo>
                  <a:lnTo>
                    <a:pt x="939" y="3152"/>
                  </a:lnTo>
                  <a:lnTo>
                    <a:pt x="1088" y="3216"/>
                  </a:lnTo>
                  <a:lnTo>
                    <a:pt x="1243" y="3264"/>
                  </a:lnTo>
                  <a:lnTo>
                    <a:pt x="1405" y="3298"/>
                  </a:lnTo>
                  <a:lnTo>
                    <a:pt x="1573" y="3314"/>
                  </a:lnTo>
                  <a:lnTo>
                    <a:pt x="1658" y="3316"/>
                  </a:lnTo>
                  <a:lnTo>
                    <a:pt x="1744" y="3314"/>
                  </a:lnTo>
                  <a:lnTo>
                    <a:pt x="1911" y="3298"/>
                  </a:lnTo>
                  <a:lnTo>
                    <a:pt x="2073" y="3264"/>
                  </a:lnTo>
                  <a:lnTo>
                    <a:pt x="2228" y="3216"/>
                  </a:lnTo>
                  <a:lnTo>
                    <a:pt x="2378" y="3152"/>
                  </a:lnTo>
                  <a:lnTo>
                    <a:pt x="2518" y="3076"/>
                  </a:lnTo>
                  <a:lnTo>
                    <a:pt x="2650" y="2987"/>
                  </a:lnTo>
                  <a:lnTo>
                    <a:pt x="2773" y="2885"/>
                  </a:lnTo>
                  <a:lnTo>
                    <a:pt x="2886" y="2773"/>
                  </a:lnTo>
                  <a:lnTo>
                    <a:pt x="2987" y="2650"/>
                  </a:lnTo>
                  <a:lnTo>
                    <a:pt x="3076" y="2517"/>
                  </a:lnTo>
                  <a:lnTo>
                    <a:pt x="3153" y="2377"/>
                  </a:lnTo>
                  <a:lnTo>
                    <a:pt x="3216" y="2228"/>
                  </a:lnTo>
                  <a:lnTo>
                    <a:pt x="3264" y="2073"/>
                  </a:lnTo>
                  <a:lnTo>
                    <a:pt x="3298" y="1911"/>
                  </a:lnTo>
                  <a:lnTo>
                    <a:pt x="3315" y="1744"/>
                  </a:lnTo>
                  <a:lnTo>
                    <a:pt x="3316" y="1658"/>
                  </a:lnTo>
                  <a:lnTo>
                    <a:pt x="3315" y="1572"/>
                  </a:lnTo>
                  <a:lnTo>
                    <a:pt x="3298" y="1405"/>
                  </a:lnTo>
                  <a:lnTo>
                    <a:pt x="3264" y="1243"/>
                  </a:lnTo>
                  <a:lnTo>
                    <a:pt x="3216" y="1088"/>
                  </a:lnTo>
                  <a:lnTo>
                    <a:pt x="3153" y="939"/>
                  </a:lnTo>
                  <a:lnTo>
                    <a:pt x="3076" y="797"/>
                  </a:lnTo>
                  <a:lnTo>
                    <a:pt x="2987" y="665"/>
                  </a:lnTo>
                  <a:lnTo>
                    <a:pt x="2886" y="542"/>
                  </a:lnTo>
                  <a:lnTo>
                    <a:pt x="2773" y="431"/>
                  </a:lnTo>
                  <a:lnTo>
                    <a:pt x="2650" y="328"/>
                  </a:lnTo>
                  <a:lnTo>
                    <a:pt x="2518" y="239"/>
                  </a:lnTo>
                  <a:lnTo>
                    <a:pt x="2378" y="162"/>
                  </a:lnTo>
                  <a:lnTo>
                    <a:pt x="2228" y="100"/>
                  </a:lnTo>
                  <a:lnTo>
                    <a:pt x="2073" y="52"/>
                  </a:lnTo>
                  <a:lnTo>
                    <a:pt x="1911" y="18"/>
                  </a:lnTo>
                  <a:lnTo>
                    <a:pt x="1744" y="2"/>
                  </a:lnTo>
                  <a:lnTo>
                    <a:pt x="1658" y="0"/>
                  </a:lnTo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90" name="Freeform 587">
              <a:extLst/>
            </p:cNvPr>
            <p:cNvSpPr>
              <a:spLocks/>
            </p:cNvSpPr>
            <p:nvPr/>
          </p:nvSpPr>
          <p:spPr bwMode="auto">
            <a:xfrm>
              <a:off x="904750" y="3287568"/>
              <a:ext cx="517062" cy="517641"/>
            </a:xfrm>
            <a:custGeom>
              <a:avLst/>
              <a:gdLst>
                <a:gd name="T0" fmla="*/ 946 w 1995"/>
                <a:gd name="T1" fmla="*/ 1993 h 1995"/>
                <a:gd name="T2" fmla="*/ 748 w 1995"/>
                <a:gd name="T3" fmla="*/ 1964 h 1995"/>
                <a:gd name="T4" fmla="*/ 565 w 1995"/>
                <a:gd name="T5" fmla="*/ 1898 h 1995"/>
                <a:gd name="T6" fmla="*/ 401 w 1995"/>
                <a:gd name="T7" fmla="*/ 1798 h 1995"/>
                <a:gd name="T8" fmla="*/ 259 w 1995"/>
                <a:gd name="T9" fmla="*/ 1668 h 1995"/>
                <a:gd name="T10" fmla="*/ 145 w 1995"/>
                <a:gd name="T11" fmla="*/ 1515 h 1995"/>
                <a:gd name="T12" fmla="*/ 61 w 1995"/>
                <a:gd name="T13" fmla="*/ 1340 h 1995"/>
                <a:gd name="T14" fmla="*/ 12 w 1995"/>
                <a:gd name="T15" fmla="*/ 1150 h 1995"/>
                <a:gd name="T16" fmla="*/ 0 w 1995"/>
                <a:gd name="T17" fmla="*/ 998 h 1995"/>
                <a:gd name="T18" fmla="*/ 12 w 1995"/>
                <a:gd name="T19" fmla="*/ 846 h 1995"/>
                <a:gd name="T20" fmla="*/ 61 w 1995"/>
                <a:gd name="T21" fmla="*/ 655 h 1995"/>
                <a:gd name="T22" fmla="*/ 145 w 1995"/>
                <a:gd name="T23" fmla="*/ 481 h 1995"/>
                <a:gd name="T24" fmla="*/ 259 w 1995"/>
                <a:gd name="T25" fmla="*/ 327 h 1995"/>
                <a:gd name="T26" fmla="*/ 401 w 1995"/>
                <a:gd name="T27" fmla="*/ 198 h 1995"/>
                <a:gd name="T28" fmla="*/ 565 w 1995"/>
                <a:gd name="T29" fmla="*/ 98 h 1995"/>
                <a:gd name="T30" fmla="*/ 748 w 1995"/>
                <a:gd name="T31" fmla="*/ 31 h 1995"/>
                <a:gd name="T32" fmla="*/ 946 w 1995"/>
                <a:gd name="T33" fmla="*/ 1 h 1995"/>
                <a:gd name="T34" fmla="*/ 1049 w 1995"/>
                <a:gd name="T35" fmla="*/ 1 h 1995"/>
                <a:gd name="T36" fmla="*/ 1247 w 1995"/>
                <a:gd name="T37" fmla="*/ 31 h 1995"/>
                <a:gd name="T38" fmla="*/ 1431 w 1995"/>
                <a:gd name="T39" fmla="*/ 98 h 1995"/>
                <a:gd name="T40" fmla="*/ 1594 w 1995"/>
                <a:gd name="T41" fmla="*/ 198 h 1995"/>
                <a:gd name="T42" fmla="*/ 1737 w 1995"/>
                <a:gd name="T43" fmla="*/ 327 h 1995"/>
                <a:gd name="T44" fmla="*/ 1851 w 1995"/>
                <a:gd name="T45" fmla="*/ 481 h 1995"/>
                <a:gd name="T46" fmla="*/ 1935 w 1995"/>
                <a:gd name="T47" fmla="*/ 655 h 1995"/>
                <a:gd name="T48" fmla="*/ 1985 w 1995"/>
                <a:gd name="T49" fmla="*/ 846 h 1995"/>
                <a:gd name="T50" fmla="*/ 1995 w 1995"/>
                <a:gd name="T51" fmla="*/ 998 h 1995"/>
                <a:gd name="T52" fmla="*/ 1985 w 1995"/>
                <a:gd name="T53" fmla="*/ 1150 h 1995"/>
                <a:gd name="T54" fmla="*/ 1935 w 1995"/>
                <a:gd name="T55" fmla="*/ 1340 h 1995"/>
                <a:gd name="T56" fmla="*/ 1851 w 1995"/>
                <a:gd name="T57" fmla="*/ 1515 h 1995"/>
                <a:gd name="T58" fmla="*/ 1737 w 1995"/>
                <a:gd name="T59" fmla="*/ 1668 h 1995"/>
                <a:gd name="T60" fmla="*/ 1594 w 1995"/>
                <a:gd name="T61" fmla="*/ 1798 h 1995"/>
                <a:gd name="T62" fmla="*/ 1431 w 1995"/>
                <a:gd name="T63" fmla="*/ 1898 h 1995"/>
                <a:gd name="T64" fmla="*/ 1247 w 1995"/>
                <a:gd name="T65" fmla="*/ 1964 h 1995"/>
                <a:gd name="T66" fmla="*/ 1049 w 1995"/>
                <a:gd name="T67" fmla="*/ 1993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95" h="1995">
                  <a:moveTo>
                    <a:pt x="998" y="1995"/>
                  </a:moveTo>
                  <a:lnTo>
                    <a:pt x="946" y="1993"/>
                  </a:lnTo>
                  <a:lnTo>
                    <a:pt x="847" y="1984"/>
                  </a:lnTo>
                  <a:lnTo>
                    <a:pt x="748" y="1964"/>
                  </a:lnTo>
                  <a:lnTo>
                    <a:pt x="655" y="1935"/>
                  </a:lnTo>
                  <a:lnTo>
                    <a:pt x="565" y="1898"/>
                  </a:lnTo>
                  <a:lnTo>
                    <a:pt x="481" y="1851"/>
                  </a:lnTo>
                  <a:lnTo>
                    <a:pt x="401" y="1798"/>
                  </a:lnTo>
                  <a:lnTo>
                    <a:pt x="327" y="1735"/>
                  </a:lnTo>
                  <a:lnTo>
                    <a:pt x="259" y="1668"/>
                  </a:lnTo>
                  <a:lnTo>
                    <a:pt x="198" y="1594"/>
                  </a:lnTo>
                  <a:lnTo>
                    <a:pt x="145" y="1515"/>
                  </a:lnTo>
                  <a:lnTo>
                    <a:pt x="99" y="1430"/>
                  </a:lnTo>
                  <a:lnTo>
                    <a:pt x="61" y="1340"/>
                  </a:lnTo>
                  <a:lnTo>
                    <a:pt x="31" y="1247"/>
                  </a:lnTo>
                  <a:lnTo>
                    <a:pt x="12" y="1150"/>
                  </a:lnTo>
                  <a:lnTo>
                    <a:pt x="1" y="1049"/>
                  </a:lnTo>
                  <a:lnTo>
                    <a:pt x="0" y="998"/>
                  </a:lnTo>
                  <a:lnTo>
                    <a:pt x="1" y="946"/>
                  </a:lnTo>
                  <a:lnTo>
                    <a:pt x="12" y="846"/>
                  </a:lnTo>
                  <a:lnTo>
                    <a:pt x="31" y="748"/>
                  </a:lnTo>
                  <a:lnTo>
                    <a:pt x="61" y="655"/>
                  </a:lnTo>
                  <a:lnTo>
                    <a:pt x="99" y="565"/>
                  </a:lnTo>
                  <a:lnTo>
                    <a:pt x="145" y="481"/>
                  </a:lnTo>
                  <a:lnTo>
                    <a:pt x="198" y="400"/>
                  </a:lnTo>
                  <a:lnTo>
                    <a:pt x="259" y="327"/>
                  </a:lnTo>
                  <a:lnTo>
                    <a:pt x="327" y="259"/>
                  </a:lnTo>
                  <a:lnTo>
                    <a:pt x="401" y="198"/>
                  </a:lnTo>
                  <a:lnTo>
                    <a:pt x="481" y="145"/>
                  </a:lnTo>
                  <a:lnTo>
                    <a:pt x="565" y="98"/>
                  </a:lnTo>
                  <a:lnTo>
                    <a:pt x="655" y="61"/>
                  </a:lnTo>
                  <a:lnTo>
                    <a:pt x="748" y="31"/>
                  </a:lnTo>
                  <a:lnTo>
                    <a:pt x="847" y="12"/>
                  </a:lnTo>
                  <a:lnTo>
                    <a:pt x="946" y="1"/>
                  </a:lnTo>
                  <a:lnTo>
                    <a:pt x="998" y="0"/>
                  </a:lnTo>
                  <a:lnTo>
                    <a:pt x="1049" y="1"/>
                  </a:lnTo>
                  <a:lnTo>
                    <a:pt x="1150" y="12"/>
                  </a:lnTo>
                  <a:lnTo>
                    <a:pt x="1247" y="31"/>
                  </a:lnTo>
                  <a:lnTo>
                    <a:pt x="1340" y="61"/>
                  </a:lnTo>
                  <a:lnTo>
                    <a:pt x="1431" y="98"/>
                  </a:lnTo>
                  <a:lnTo>
                    <a:pt x="1515" y="145"/>
                  </a:lnTo>
                  <a:lnTo>
                    <a:pt x="1594" y="198"/>
                  </a:lnTo>
                  <a:lnTo>
                    <a:pt x="1668" y="259"/>
                  </a:lnTo>
                  <a:lnTo>
                    <a:pt x="1737" y="327"/>
                  </a:lnTo>
                  <a:lnTo>
                    <a:pt x="1798" y="400"/>
                  </a:lnTo>
                  <a:lnTo>
                    <a:pt x="1851" y="481"/>
                  </a:lnTo>
                  <a:lnTo>
                    <a:pt x="1898" y="565"/>
                  </a:lnTo>
                  <a:lnTo>
                    <a:pt x="1935" y="655"/>
                  </a:lnTo>
                  <a:lnTo>
                    <a:pt x="1964" y="748"/>
                  </a:lnTo>
                  <a:lnTo>
                    <a:pt x="1985" y="846"/>
                  </a:lnTo>
                  <a:lnTo>
                    <a:pt x="1995" y="946"/>
                  </a:lnTo>
                  <a:lnTo>
                    <a:pt x="1995" y="998"/>
                  </a:lnTo>
                  <a:lnTo>
                    <a:pt x="1995" y="1049"/>
                  </a:lnTo>
                  <a:lnTo>
                    <a:pt x="1985" y="1150"/>
                  </a:lnTo>
                  <a:lnTo>
                    <a:pt x="1964" y="1247"/>
                  </a:lnTo>
                  <a:lnTo>
                    <a:pt x="1935" y="1340"/>
                  </a:lnTo>
                  <a:lnTo>
                    <a:pt x="1898" y="1430"/>
                  </a:lnTo>
                  <a:lnTo>
                    <a:pt x="1851" y="1515"/>
                  </a:lnTo>
                  <a:lnTo>
                    <a:pt x="1798" y="1594"/>
                  </a:lnTo>
                  <a:lnTo>
                    <a:pt x="1737" y="1668"/>
                  </a:lnTo>
                  <a:lnTo>
                    <a:pt x="1668" y="1735"/>
                  </a:lnTo>
                  <a:lnTo>
                    <a:pt x="1594" y="1798"/>
                  </a:lnTo>
                  <a:lnTo>
                    <a:pt x="1515" y="1851"/>
                  </a:lnTo>
                  <a:lnTo>
                    <a:pt x="1431" y="1898"/>
                  </a:lnTo>
                  <a:lnTo>
                    <a:pt x="1340" y="1935"/>
                  </a:lnTo>
                  <a:lnTo>
                    <a:pt x="1247" y="1964"/>
                  </a:lnTo>
                  <a:lnTo>
                    <a:pt x="1150" y="1984"/>
                  </a:lnTo>
                  <a:lnTo>
                    <a:pt x="1049" y="1993"/>
                  </a:lnTo>
                  <a:lnTo>
                    <a:pt x="998" y="1995"/>
                  </a:lnTo>
                </a:path>
              </a:pathLst>
            </a:custGeom>
            <a:noFill/>
            <a:ln>
              <a:noFill/>
            </a:ln>
            <a:extLst/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91" name="Freeform 589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462 w 462"/>
                <a:gd name="T1" fmla="*/ 981 h 1135"/>
                <a:gd name="T2" fmla="*/ 460 w 462"/>
                <a:gd name="T3" fmla="*/ 985 h 1135"/>
                <a:gd name="T4" fmla="*/ 457 w 462"/>
                <a:gd name="T5" fmla="*/ 989 h 1135"/>
                <a:gd name="T6" fmla="*/ 443 w 462"/>
                <a:gd name="T7" fmla="*/ 1007 h 1135"/>
                <a:gd name="T8" fmla="*/ 427 w 462"/>
                <a:gd name="T9" fmla="*/ 1025 h 1135"/>
                <a:gd name="T10" fmla="*/ 418 w 462"/>
                <a:gd name="T11" fmla="*/ 1037 h 1135"/>
                <a:gd name="T12" fmla="*/ 409 w 462"/>
                <a:gd name="T13" fmla="*/ 1048 h 1135"/>
                <a:gd name="T14" fmla="*/ 408 w 462"/>
                <a:gd name="T15" fmla="*/ 1050 h 1135"/>
                <a:gd name="T16" fmla="*/ 408 w 462"/>
                <a:gd name="T17" fmla="*/ 1050 h 1135"/>
                <a:gd name="T18" fmla="*/ 396 w 462"/>
                <a:gd name="T19" fmla="*/ 1064 h 1135"/>
                <a:gd name="T20" fmla="*/ 383 w 462"/>
                <a:gd name="T21" fmla="*/ 1078 h 1135"/>
                <a:gd name="T22" fmla="*/ 369 w 462"/>
                <a:gd name="T23" fmla="*/ 1095 h 1135"/>
                <a:gd name="T24" fmla="*/ 355 w 462"/>
                <a:gd name="T25" fmla="*/ 1110 h 1135"/>
                <a:gd name="T26" fmla="*/ 343 w 462"/>
                <a:gd name="T27" fmla="*/ 1123 h 1135"/>
                <a:gd name="T28" fmla="*/ 332 w 462"/>
                <a:gd name="T29" fmla="*/ 1135 h 1135"/>
                <a:gd name="T30" fmla="*/ 276 w 462"/>
                <a:gd name="T31" fmla="*/ 1062 h 1135"/>
                <a:gd name="T32" fmla="*/ 177 w 462"/>
                <a:gd name="T33" fmla="*/ 908 h 1135"/>
                <a:gd name="T34" fmla="*/ 94 w 462"/>
                <a:gd name="T35" fmla="*/ 745 h 1135"/>
                <a:gd name="T36" fmla="*/ 27 w 462"/>
                <a:gd name="T37" fmla="*/ 573 h 1135"/>
                <a:gd name="T38" fmla="*/ 0 w 462"/>
                <a:gd name="T39" fmla="*/ 483 h 1135"/>
                <a:gd name="T40" fmla="*/ 36 w 462"/>
                <a:gd name="T41" fmla="*/ 417 h 1135"/>
                <a:gd name="T42" fmla="*/ 65 w 462"/>
                <a:gd name="T43" fmla="*/ 348 h 1135"/>
                <a:gd name="T44" fmla="*/ 68 w 462"/>
                <a:gd name="T45" fmla="*/ 341 h 1135"/>
                <a:gd name="T46" fmla="*/ 71 w 462"/>
                <a:gd name="T47" fmla="*/ 333 h 1135"/>
                <a:gd name="T48" fmla="*/ 81 w 462"/>
                <a:gd name="T49" fmla="*/ 303 h 1135"/>
                <a:gd name="T50" fmla="*/ 90 w 462"/>
                <a:gd name="T51" fmla="*/ 273 h 1135"/>
                <a:gd name="T52" fmla="*/ 94 w 462"/>
                <a:gd name="T53" fmla="*/ 263 h 1135"/>
                <a:gd name="T54" fmla="*/ 97 w 462"/>
                <a:gd name="T55" fmla="*/ 252 h 1135"/>
                <a:gd name="T56" fmla="*/ 100 w 462"/>
                <a:gd name="T57" fmla="*/ 242 h 1135"/>
                <a:gd name="T58" fmla="*/ 102 w 462"/>
                <a:gd name="T59" fmla="*/ 232 h 1135"/>
                <a:gd name="T60" fmla="*/ 105 w 462"/>
                <a:gd name="T61" fmla="*/ 223 h 1135"/>
                <a:gd name="T62" fmla="*/ 106 w 462"/>
                <a:gd name="T63" fmla="*/ 214 h 1135"/>
                <a:gd name="T64" fmla="*/ 110 w 462"/>
                <a:gd name="T65" fmla="*/ 201 h 1135"/>
                <a:gd name="T66" fmla="*/ 112 w 462"/>
                <a:gd name="T67" fmla="*/ 189 h 1135"/>
                <a:gd name="T68" fmla="*/ 112 w 462"/>
                <a:gd name="T69" fmla="*/ 182 h 1135"/>
                <a:gd name="T70" fmla="*/ 114 w 462"/>
                <a:gd name="T71" fmla="*/ 177 h 1135"/>
                <a:gd name="T72" fmla="*/ 116 w 462"/>
                <a:gd name="T73" fmla="*/ 166 h 1135"/>
                <a:gd name="T74" fmla="*/ 119 w 462"/>
                <a:gd name="T75" fmla="*/ 153 h 1135"/>
                <a:gd name="T76" fmla="*/ 125 w 462"/>
                <a:gd name="T77" fmla="*/ 109 h 1135"/>
                <a:gd name="T78" fmla="*/ 129 w 462"/>
                <a:gd name="T79" fmla="*/ 64 h 1135"/>
                <a:gd name="T80" fmla="*/ 131 w 462"/>
                <a:gd name="T81" fmla="*/ 53 h 1135"/>
                <a:gd name="T82" fmla="*/ 131 w 462"/>
                <a:gd name="T83" fmla="*/ 41 h 1135"/>
                <a:gd name="T84" fmla="*/ 131 w 462"/>
                <a:gd name="T85" fmla="*/ 39 h 1135"/>
                <a:gd name="T86" fmla="*/ 131 w 462"/>
                <a:gd name="T87" fmla="*/ 35 h 1135"/>
                <a:gd name="T88" fmla="*/ 132 w 462"/>
                <a:gd name="T89" fmla="*/ 26 h 1135"/>
                <a:gd name="T90" fmla="*/ 132 w 462"/>
                <a:gd name="T91" fmla="*/ 17 h 1135"/>
                <a:gd name="T92" fmla="*/ 132 w 462"/>
                <a:gd name="T93" fmla="*/ 7 h 1135"/>
                <a:gd name="T94" fmla="*/ 132 w 462"/>
                <a:gd name="T95" fmla="*/ 0 h 1135"/>
                <a:gd name="T96" fmla="*/ 133 w 462"/>
                <a:gd name="T97" fmla="*/ 68 h 1135"/>
                <a:gd name="T98" fmla="*/ 145 w 462"/>
                <a:gd name="T99" fmla="*/ 204 h 1135"/>
                <a:gd name="T100" fmla="*/ 168 w 462"/>
                <a:gd name="T101" fmla="*/ 335 h 1135"/>
                <a:gd name="T102" fmla="*/ 201 w 462"/>
                <a:gd name="T103" fmla="*/ 464 h 1135"/>
                <a:gd name="T104" fmla="*/ 243 w 462"/>
                <a:gd name="T105" fmla="*/ 587 h 1135"/>
                <a:gd name="T106" fmla="*/ 295 w 462"/>
                <a:gd name="T107" fmla="*/ 706 h 1135"/>
                <a:gd name="T108" fmla="*/ 355 w 462"/>
                <a:gd name="T109" fmla="*/ 820 h 1135"/>
                <a:gd name="T110" fmla="*/ 425 w 462"/>
                <a:gd name="T111" fmla="*/ 929 h 1135"/>
                <a:gd name="T112" fmla="*/ 462 w 462"/>
                <a:gd name="T113" fmla="*/ 981 h 1135"/>
                <a:gd name="T114" fmla="*/ 462 w 462"/>
                <a:gd name="T115" fmla="*/ 981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62" h="1135">
                  <a:moveTo>
                    <a:pt x="462" y="981"/>
                  </a:moveTo>
                  <a:lnTo>
                    <a:pt x="460" y="985"/>
                  </a:lnTo>
                  <a:lnTo>
                    <a:pt x="457" y="989"/>
                  </a:lnTo>
                  <a:lnTo>
                    <a:pt x="443" y="1007"/>
                  </a:lnTo>
                  <a:lnTo>
                    <a:pt x="427" y="1025"/>
                  </a:lnTo>
                  <a:lnTo>
                    <a:pt x="418" y="1037"/>
                  </a:lnTo>
                  <a:lnTo>
                    <a:pt x="409" y="1048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396" y="1064"/>
                  </a:lnTo>
                  <a:lnTo>
                    <a:pt x="383" y="1078"/>
                  </a:lnTo>
                  <a:lnTo>
                    <a:pt x="369" y="1095"/>
                  </a:lnTo>
                  <a:lnTo>
                    <a:pt x="355" y="1110"/>
                  </a:lnTo>
                  <a:lnTo>
                    <a:pt x="343" y="1123"/>
                  </a:lnTo>
                  <a:lnTo>
                    <a:pt x="332" y="1135"/>
                  </a:lnTo>
                  <a:lnTo>
                    <a:pt x="276" y="1062"/>
                  </a:lnTo>
                  <a:lnTo>
                    <a:pt x="177" y="908"/>
                  </a:lnTo>
                  <a:lnTo>
                    <a:pt x="94" y="745"/>
                  </a:lnTo>
                  <a:lnTo>
                    <a:pt x="27" y="573"/>
                  </a:lnTo>
                  <a:lnTo>
                    <a:pt x="0" y="483"/>
                  </a:lnTo>
                  <a:lnTo>
                    <a:pt x="36" y="417"/>
                  </a:lnTo>
                  <a:lnTo>
                    <a:pt x="65" y="348"/>
                  </a:lnTo>
                  <a:lnTo>
                    <a:pt x="68" y="341"/>
                  </a:lnTo>
                  <a:lnTo>
                    <a:pt x="71" y="333"/>
                  </a:lnTo>
                  <a:lnTo>
                    <a:pt x="81" y="303"/>
                  </a:lnTo>
                  <a:lnTo>
                    <a:pt x="90" y="273"/>
                  </a:lnTo>
                  <a:lnTo>
                    <a:pt x="94" y="263"/>
                  </a:lnTo>
                  <a:lnTo>
                    <a:pt x="97" y="252"/>
                  </a:lnTo>
                  <a:lnTo>
                    <a:pt x="100" y="242"/>
                  </a:lnTo>
                  <a:lnTo>
                    <a:pt x="102" y="232"/>
                  </a:lnTo>
                  <a:lnTo>
                    <a:pt x="105" y="223"/>
                  </a:lnTo>
                  <a:lnTo>
                    <a:pt x="106" y="214"/>
                  </a:lnTo>
                  <a:lnTo>
                    <a:pt x="110" y="201"/>
                  </a:lnTo>
                  <a:lnTo>
                    <a:pt x="112" y="189"/>
                  </a:lnTo>
                  <a:lnTo>
                    <a:pt x="112" y="182"/>
                  </a:lnTo>
                  <a:lnTo>
                    <a:pt x="114" y="177"/>
                  </a:lnTo>
                  <a:lnTo>
                    <a:pt x="116" y="166"/>
                  </a:lnTo>
                  <a:lnTo>
                    <a:pt x="119" y="153"/>
                  </a:lnTo>
                  <a:lnTo>
                    <a:pt x="125" y="109"/>
                  </a:lnTo>
                  <a:lnTo>
                    <a:pt x="129" y="64"/>
                  </a:lnTo>
                  <a:lnTo>
                    <a:pt x="131" y="53"/>
                  </a:lnTo>
                  <a:lnTo>
                    <a:pt x="131" y="41"/>
                  </a:lnTo>
                  <a:lnTo>
                    <a:pt x="131" y="39"/>
                  </a:lnTo>
                  <a:lnTo>
                    <a:pt x="131" y="35"/>
                  </a:lnTo>
                  <a:lnTo>
                    <a:pt x="132" y="26"/>
                  </a:lnTo>
                  <a:lnTo>
                    <a:pt x="132" y="17"/>
                  </a:lnTo>
                  <a:lnTo>
                    <a:pt x="132" y="7"/>
                  </a:lnTo>
                  <a:lnTo>
                    <a:pt x="132" y="0"/>
                  </a:lnTo>
                  <a:lnTo>
                    <a:pt x="133" y="68"/>
                  </a:lnTo>
                  <a:lnTo>
                    <a:pt x="145" y="204"/>
                  </a:lnTo>
                  <a:lnTo>
                    <a:pt x="168" y="335"/>
                  </a:lnTo>
                  <a:lnTo>
                    <a:pt x="201" y="464"/>
                  </a:lnTo>
                  <a:lnTo>
                    <a:pt x="243" y="587"/>
                  </a:lnTo>
                  <a:lnTo>
                    <a:pt x="295" y="706"/>
                  </a:lnTo>
                  <a:lnTo>
                    <a:pt x="355" y="820"/>
                  </a:lnTo>
                  <a:lnTo>
                    <a:pt x="425" y="929"/>
                  </a:lnTo>
                  <a:lnTo>
                    <a:pt x="462" y="981"/>
                  </a:lnTo>
                  <a:lnTo>
                    <a:pt x="462" y="98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92" name="Freeform 590">
              <a:extLst/>
            </p:cNvPr>
            <p:cNvSpPr>
              <a:spLocks/>
            </p:cNvSpPr>
            <p:nvPr/>
          </p:nvSpPr>
          <p:spPr bwMode="auto">
            <a:xfrm>
              <a:off x="1387855" y="3551403"/>
              <a:ext cx="120391" cy="293150"/>
            </a:xfrm>
            <a:custGeom>
              <a:avLst/>
              <a:gdLst>
                <a:gd name="T0" fmla="*/ 132 w 462"/>
                <a:gd name="T1" fmla="*/ 0 h 1135"/>
                <a:gd name="T2" fmla="*/ 132 w 462"/>
                <a:gd name="T3" fmla="*/ 7 h 1135"/>
                <a:gd name="T4" fmla="*/ 132 w 462"/>
                <a:gd name="T5" fmla="*/ 17 h 1135"/>
                <a:gd name="T6" fmla="*/ 132 w 462"/>
                <a:gd name="T7" fmla="*/ 26 h 1135"/>
                <a:gd name="T8" fmla="*/ 131 w 462"/>
                <a:gd name="T9" fmla="*/ 35 h 1135"/>
                <a:gd name="T10" fmla="*/ 131 w 462"/>
                <a:gd name="T11" fmla="*/ 39 h 1135"/>
                <a:gd name="T12" fmla="*/ 131 w 462"/>
                <a:gd name="T13" fmla="*/ 41 h 1135"/>
                <a:gd name="T14" fmla="*/ 131 w 462"/>
                <a:gd name="T15" fmla="*/ 53 h 1135"/>
                <a:gd name="T16" fmla="*/ 129 w 462"/>
                <a:gd name="T17" fmla="*/ 64 h 1135"/>
                <a:gd name="T18" fmla="*/ 125 w 462"/>
                <a:gd name="T19" fmla="*/ 109 h 1135"/>
                <a:gd name="T20" fmla="*/ 119 w 462"/>
                <a:gd name="T21" fmla="*/ 153 h 1135"/>
                <a:gd name="T22" fmla="*/ 116 w 462"/>
                <a:gd name="T23" fmla="*/ 166 h 1135"/>
                <a:gd name="T24" fmla="*/ 114 w 462"/>
                <a:gd name="T25" fmla="*/ 177 h 1135"/>
                <a:gd name="T26" fmla="*/ 112 w 462"/>
                <a:gd name="T27" fmla="*/ 182 h 1135"/>
                <a:gd name="T28" fmla="*/ 112 w 462"/>
                <a:gd name="T29" fmla="*/ 189 h 1135"/>
                <a:gd name="T30" fmla="*/ 110 w 462"/>
                <a:gd name="T31" fmla="*/ 201 h 1135"/>
                <a:gd name="T32" fmla="*/ 106 w 462"/>
                <a:gd name="T33" fmla="*/ 214 h 1135"/>
                <a:gd name="T34" fmla="*/ 105 w 462"/>
                <a:gd name="T35" fmla="*/ 223 h 1135"/>
                <a:gd name="T36" fmla="*/ 102 w 462"/>
                <a:gd name="T37" fmla="*/ 232 h 1135"/>
                <a:gd name="T38" fmla="*/ 100 w 462"/>
                <a:gd name="T39" fmla="*/ 242 h 1135"/>
                <a:gd name="T40" fmla="*/ 97 w 462"/>
                <a:gd name="T41" fmla="*/ 252 h 1135"/>
                <a:gd name="T42" fmla="*/ 94 w 462"/>
                <a:gd name="T43" fmla="*/ 263 h 1135"/>
                <a:gd name="T44" fmla="*/ 90 w 462"/>
                <a:gd name="T45" fmla="*/ 273 h 1135"/>
                <a:gd name="T46" fmla="*/ 81 w 462"/>
                <a:gd name="T47" fmla="*/ 303 h 1135"/>
                <a:gd name="T48" fmla="*/ 71 w 462"/>
                <a:gd name="T49" fmla="*/ 333 h 1135"/>
                <a:gd name="T50" fmla="*/ 65 w 462"/>
                <a:gd name="T51" fmla="*/ 348 h 1135"/>
                <a:gd name="T52" fmla="*/ 36 w 462"/>
                <a:gd name="T53" fmla="*/ 417 h 1135"/>
                <a:gd name="T54" fmla="*/ 0 w 462"/>
                <a:gd name="T55" fmla="*/ 483 h 1135"/>
                <a:gd name="T56" fmla="*/ 27 w 462"/>
                <a:gd name="T57" fmla="*/ 573 h 1135"/>
                <a:gd name="T58" fmla="*/ 94 w 462"/>
                <a:gd name="T59" fmla="*/ 745 h 1135"/>
                <a:gd name="T60" fmla="*/ 177 w 462"/>
                <a:gd name="T61" fmla="*/ 908 h 1135"/>
                <a:gd name="T62" fmla="*/ 276 w 462"/>
                <a:gd name="T63" fmla="*/ 1062 h 1135"/>
                <a:gd name="T64" fmla="*/ 332 w 462"/>
                <a:gd name="T65" fmla="*/ 1135 h 1135"/>
                <a:gd name="T66" fmla="*/ 343 w 462"/>
                <a:gd name="T67" fmla="*/ 1123 h 1135"/>
                <a:gd name="T68" fmla="*/ 355 w 462"/>
                <a:gd name="T69" fmla="*/ 1110 h 1135"/>
                <a:gd name="T70" fmla="*/ 369 w 462"/>
                <a:gd name="T71" fmla="*/ 1095 h 1135"/>
                <a:gd name="T72" fmla="*/ 383 w 462"/>
                <a:gd name="T73" fmla="*/ 1078 h 1135"/>
                <a:gd name="T74" fmla="*/ 396 w 462"/>
                <a:gd name="T75" fmla="*/ 1064 h 1135"/>
                <a:gd name="T76" fmla="*/ 408 w 462"/>
                <a:gd name="T77" fmla="*/ 1050 h 1135"/>
                <a:gd name="T78" fmla="*/ 408 w 462"/>
                <a:gd name="T79" fmla="*/ 1050 h 1135"/>
                <a:gd name="T80" fmla="*/ 409 w 462"/>
                <a:gd name="T81" fmla="*/ 1048 h 1135"/>
                <a:gd name="T82" fmla="*/ 418 w 462"/>
                <a:gd name="T83" fmla="*/ 1037 h 1135"/>
                <a:gd name="T84" fmla="*/ 427 w 462"/>
                <a:gd name="T85" fmla="*/ 1025 h 1135"/>
                <a:gd name="T86" fmla="*/ 443 w 462"/>
                <a:gd name="T87" fmla="*/ 1007 h 1135"/>
                <a:gd name="T88" fmla="*/ 457 w 462"/>
                <a:gd name="T89" fmla="*/ 989 h 1135"/>
                <a:gd name="T90" fmla="*/ 460 w 462"/>
                <a:gd name="T91" fmla="*/ 985 h 1135"/>
                <a:gd name="T92" fmla="*/ 462 w 462"/>
                <a:gd name="T93" fmla="*/ 981 h 1135"/>
                <a:gd name="T94" fmla="*/ 425 w 462"/>
                <a:gd name="T95" fmla="*/ 929 h 1135"/>
                <a:gd name="T96" fmla="*/ 355 w 462"/>
                <a:gd name="T97" fmla="*/ 820 h 1135"/>
                <a:gd name="T98" fmla="*/ 295 w 462"/>
                <a:gd name="T99" fmla="*/ 706 h 1135"/>
                <a:gd name="T100" fmla="*/ 243 w 462"/>
                <a:gd name="T101" fmla="*/ 587 h 1135"/>
                <a:gd name="T102" fmla="*/ 201 w 462"/>
                <a:gd name="T103" fmla="*/ 464 h 1135"/>
                <a:gd name="T104" fmla="*/ 168 w 462"/>
                <a:gd name="T105" fmla="*/ 335 h 1135"/>
                <a:gd name="T106" fmla="*/ 145 w 462"/>
                <a:gd name="T107" fmla="*/ 204 h 1135"/>
                <a:gd name="T108" fmla="*/ 133 w 462"/>
                <a:gd name="T109" fmla="*/ 68 h 1135"/>
                <a:gd name="T110" fmla="*/ 132 w 462"/>
                <a:gd name="T111" fmla="*/ 0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62" h="1135">
                  <a:moveTo>
                    <a:pt x="132" y="0"/>
                  </a:moveTo>
                  <a:lnTo>
                    <a:pt x="132" y="7"/>
                  </a:lnTo>
                  <a:lnTo>
                    <a:pt x="132" y="17"/>
                  </a:lnTo>
                  <a:lnTo>
                    <a:pt x="132" y="26"/>
                  </a:lnTo>
                  <a:lnTo>
                    <a:pt x="131" y="35"/>
                  </a:lnTo>
                  <a:lnTo>
                    <a:pt x="131" y="39"/>
                  </a:lnTo>
                  <a:lnTo>
                    <a:pt x="131" y="41"/>
                  </a:lnTo>
                  <a:lnTo>
                    <a:pt x="131" y="53"/>
                  </a:lnTo>
                  <a:lnTo>
                    <a:pt x="129" y="64"/>
                  </a:lnTo>
                  <a:lnTo>
                    <a:pt x="125" y="109"/>
                  </a:lnTo>
                  <a:lnTo>
                    <a:pt x="119" y="153"/>
                  </a:lnTo>
                  <a:lnTo>
                    <a:pt x="116" y="166"/>
                  </a:lnTo>
                  <a:lnTo>
                    <a:pt x="114" y="177"/>
                  </a:lnTo>
                  <a:lnTo>
                    <a:pt x="112" y="182"/>
                  </a:lnTo>
                  <a:lnTo>
                    <a:pt x="112" y="189"/>
                  </a:lnTo>
                  <a:lnTo>
                    <a:pt x="110" y="201"/>
                  </a:lnTo>
                  <a:lnTo>
                    <a:pt x="106" y="214"/>
                  </a:lnTo>
                  <a:lnTo>
                    <a:pt x="105" y="223"/>
                  </a:lnTo>
                  <a:lnTo>
                    <a:pt x="102" y="232"/>
                  </a:lnTo>
                  <a:lnTo>
                    <a:pt x="100" y="242"/>
                  </a:lnTo>
                  <a:lnTo>
                    <a:pt x="97" y="252"/>
                  </a:lnTo>
                  <a:lnTo>
                    <a:pt x="94" y="263"/>
                  </a:lnTo>
                  <a:lnTo>
                    <a:pt x="90" y="273"/>
                  </a:lnTo>
                  <a:lnTo>
                    <a:pt x="81" y="303"/>
                  </a:lnTo>
                  <a:lnTo>
                    <a:pt x="71" y="333"/>
                  </a:lnTo>
                  <a:lnTo>
                    <a:pt x="65" y="348"/>
                  </a:lnTo>
                  <a:lnTo>
                    <a:pt x="36" y="417"/>
                  </a:lnTo>
                  <a:lnTo>
                    <a:pt x="0" y="483"/>
                  </a:lnTo>
                  <a:lnTo>
                    <a:pt x="27" y="573"/>
                  </a:lnTo>
                  <a:lnTo>
                    <a:pt x="94" y="745"/>
                  </a:lnTo>
                  <a:lnTo>
                    <a:pt x="177" y="908"/>
                  </a:lnTo>
                  <a:lnTo>
                    <a:pt x="276" y="1062"/>
                  </a:lnTo>
                  <a:lnTo>
                    <a:pt x="332" y="1135"/>
                  </a:lnTo>
                  <a:lnTo>
                    <a:pt x="343" y="1123"/>
                  </a:lnTo>
                  <a:lnTo>
                    <a:pt x="355" y="1110"/>
                  </a:lnTo>
                  <a:lnTo>
                    <a:pt x="369" y="1095"/>
                  </a:lnTo>
                  <a:lnTo>
                    <a:pt x="383" y="1078"/>
                  </a:lnTo>
                  <a:lnTo>
                    <a:pt x="396" y="1064"/>
                  </a:lnTo>
                  <a:lnTo>
                    <a:pt x="408" y="1050"/>
                  </a:lnTo>
                  <a:lnTo>
                    <a:pt x="408" y="1050"/>
                  </a:lnTo>
                  <a:lnTo>
                    <a:pt x="409" y="1048"/>
                  </a:lnTo>
                  <a:lnTo>
                    <a:pt x="418" y="1037"/>
                  </a:lnTo>
                  <a:lnTo>
                    <a:pt x="427" y="1025"/>
                  </a:lnTo>
                  <a:lnTo>
                    <a:pt x="443" y="1007"/>
                  </a:lnTo>
                  <a:lnTo>
                    <a:pt x="457" y="989"/>
                  </a:lnTo>
                  <a:lnTo>
                    <a:pt x="460" y="985"/>
                  </a:lnTo>
                  <a:lnTo>
                    <a:pt x="462" y="981"/>
                  </a:lnTo>
                  <a:lnTo>
                    <a:pt x="425" y="929"/>
                  </a:lnTo>
                  <a:lnTo>
                    <a:pt x="355" y="820"/>
                  </a:lnTo>
                  <a:lnTo>
                    <a:pt x="295" y="706"/>
                  </a:lnTo>
                  <a:lnTo>
                    <a:pt x="243" y="587"/>
                  </a:lnTo>
                  <a:lnTo>
                    <a:pt x="201" y="464"/>
                  </a:lnTo>
                  <a:lnTo>
                    <a:pt x="168" y="335"/>
                  </a:lnTo>
                  <a:lnTo>
                    <a:pt x="145" y="204"/>
                  </a:lnTo>
                  <a:lnTo>
                    <a:pt x="133" y="68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93" name="Freeform: Shape 108">
              <a:extLst/>
            </p:cNvPr>
            <p:cNvSpPr>
              <a:spLocks/>
            </p:cNvSpPr>
            <p:nvPr/>
          </p:nvSpPr>
          <p:spPr bwMode="auto">
            <a:xfrm>
              <a:off x="1421812" y="3548317"/>
              <a:ext cx="2956513" cy="428153"/>
            </a:xfrm>
            <a:custGeom>
              <a:avLst/>
              <a:gdLst>
                <a:gd name="connsiteX0" fmla="*/ 0 w 3941813"/>
                <a:gd name="connsiteY0" fmla="*/ 0 h 571998"/>
                <a:gd name="connsiteX1" fmla="*/ 228336 w 3941813"/>
                <a:gd name="connsiteY1" fmla="*/ 0 h 571998"/>
                <a:gd name="connsiteX2" fmla="*/ 228336 w 3941813"/>
                <a:gd name="connsiteY2" fmla="*/ 1035 h 571998"/>
                <a:gd name="connsiteX3" fmla="*/ 228336 w 3941813"/>
                <a:gd name="connsiteY3" fmla="*/ 2070 h 571998"/>
                <a:gd name="connsiteX4" fmla="*/ 228336 w 3941813"/>
                <a:gd name="connsiteY4" fmla="*/ 3450 h 571998"/>
                <a:gd name="connsiteX5" fmla="*/ 228336 w 3941813"/>
                <a:gd name="connsiteY5" fmla="*/ 4485 h 571998"/>
                <a:gd name="connsiteX6" fmla="*/ 228336 w 3941813"/>
                <a:gd name="connsiteY6" fmla="*/ 6555 h 571998"/>
                <a:gd name="connsiteX7" fmla="*/ 228336 w 3941813"/>
                <a:gd name="connsiteY7" fmla="*/ 8625 h 571998"/>
                <a:gd name="connsiteX8" fmla="*/ 228336 w 3941813"/>
                <a:gd name="connsiteY8" fmla="*/ 13110 h 571998"/>
                <a:gd name="connsiteX9" fmla="*/ 228681 w 3941813"/>
                <a:gd name="connsiteY9" fmla="*/ 17595 h 571998"/>
                <a:gd name="connsiteX10" fmla="*/ 228681 w 3941813"/>
                <a:gd name="connsiteY10" fmla="*/ 21045 h 571998"/>
                <a:gd name="connsiteX11" fmla="*/ 229372 w 3941813"/>
                <a:gd name="connsiteY11" fmla="*/ 24495 h 571998"/>
                <a:gd name="connsiteX12" fmla="*/ 229561 w 3941813"/>
                <a:gd name="connsiteY12" fmla="*/ 29949 h 571998"/>
                <a:gd name="connsiteX13" fmla="*/ 230860 w 3941813"/>
                <a:gd name="connsiteY13" fmla="*/ 43059 h 571998"/>
                <a:gd name="connsiteX14" fmla="*/ 231099 w 3941813"/>
                <a:gd name="connsiteY14" fmla="*/ 44849 h 571998"/>
                <a:gd name="connsiteX15" fmla="*/ 231445 w 3941813"/>
                <a:gd name="connsiteY15" fmla="*/ 47954 h 571998"/>
                <a:gd name="connsiteX16" fmla="*/ 231790 w 3941813"/>
                <a:gd name="connsiteY16" fmla="*/ 51059 h 571998"/>
                <a:gd name="connsiteX17" fmla="*/ 232439 w 3941813"/>
                <a:gd name="connsiteY17" fmla="*/ 55431 h 571998"/>
                <a:gd name="connsiteX18" fmla="*/ 237460 w 3941813"/>
                <a:gd name="connsiteY18" fmla="*/ 78594 h 571998"/>
                <a:gd name="connsiteX19" fmla="*/ 239935 w 3941813"/>
                <a:gd name="connsiteY19" fmla="*/ 88754 h 571998"/>
                <a:gd name="connsiteX20" fmla="*/ 249062 w 3941813"/>
                <a:gd name="connsiteY20" fmla="*/ 117988 h 571998"/>
                <a:gd name="connsiteX21" fmla="*/ 258766 w 3941813"/>
                <a:gd name="connsiteY21" fmla="*/ 141560 h 571998"/>
                <a:gd name="connsiteX22" fmla="*/ 260462 w 3941813"/>
                <a:gd name="connsiteY22" fmla="*/ 145242 h 571998"/>
                <a:gd name="connsiteX23" fmla="*/ 261844 w 3941813"/>
                <a:gd name="connsiteY23" fmla="*/ 148347 h 571998"/>
                <a:gd name="connsiteX24" fmla="*/ 263571 w 3941813"/>
                <a:gd name="connsiteY24" fmla="*/ 152142 h 571998"/>
                <a:gd name="connsiteX25" fmla="*/ 265643 w 3941813"/>
                <a:gd name="connsiteY25" fmla="*/ 155592 h 571998"/>
                <a:gd name="connsiteX26" fmla="*/ 267371 w 3941813"/>
                <a:gd name="connsiteY26" fmla="*/ 158697 h 571998"/>
                <a:gd name="connsiteX27" fmla="*/ 269060 w 3941813"/>
                <a:gd name="connsiteY27" fmla="*/ 162072 h 571998"/>
                <a:gd name="connsiteX28" fmla="*/ 276558 w 3941813"/>
                <a:gd name="connsiteY28" fmla="*/ 175613 h 571998"/>
                <a:gd name="connsiteX29" fmla="*/ 277043 w 3941813"/>
                <a:gd name="connsiteY29" fmla="*/ 176291 h 571998"/>
                <a:gd name="connsiteX30" fmla="*/ 278368 w 3941813"/>
                <a:gd name="connsiteY30" fmla="*/ 178791 h 571998"/>
                <a:gd name="connsiteX31" fmla="*/ 295536 w 3941813"/>
                <a:gd name="connsiteY31" fmla="*/ 204348 h 571998"/>
                <a:gd name="connsiteX32" fmla="*/ 296042 w 3941813"/>
                <a:gd name="connsiteY32" fmla="*/ 204926 h 571998"/>
                <a:gd name="connsiteX33" fmla="*/ 298303 w 3941813"/>
                <a:gd name="connsiteY33" fmla="*/ 207936 h 571998"/>
                <a:gd name="connsiteX34" fmla="*/ 316635 w 3941813"/>
                <a:gd name="connsiteY34" fmla="*/ 230146 h 571998"/>
                <a:gd name="connsiteX35" fmla="*/ 318158 w 3941813"/>
                <a:gd name="connsiteY35" fmla="*/ 231823 h 571998"/>
                <a:gd name="connsiteX36" fmla="*/ 341295 w 3941813"/>
                <a:gd name="connsiteY36" fmla="*/ 254260 h 571998"/>
                <a:gd name="connsiteX37" fmla="*/ 364855 w 3941813"/>
                <a:gd name="connsiteY37" fmla="*/ 274566 h 571998"/>
                <a:gd name="connsiteX38" fmla="*/ 383255 w 3941813"/>
                <a:gd name="connsiteY38" fmla="*/ 287072 h 571998"/>
                <a:gd name="connsiteX39" fmla="*/ 390494 w 3941813"/>
                <a:gd name="connsiteY39" fmla="*/ 291862 h 571998"/>
                <a:gd name="connsiteX40" fmla="*/ 396550 w 3941813"/>
                <a:gd name="connsiteY40" fmla="*/ 295622 h 571998"/>
                <a:gd name="connsiteX41" fmla="*/ 409034 w 3941813"/>
                <a:gd name="connsiteY41" fmla="*/ 302598 h 571998"/>
                <a:gd name="connsiteX42" fmla="*/ 419364 w 3941813"/>
                <a:gd name="connsiteY42" fmla="*/ 308079 h 571998"/>
                <a:gd name="connsiteX43" fmla="*/ 431109 w 3941813"/>
                <a:gd name="connsiteY43" fmla="*/ 313598 h 571998"/>
                <a:gd name="connsiteX44" fmla="*/ 433413 w 3941813"/>
                <a:gd name="connsiteY44" fmla="*/ 314749 h 571998"/>
                <a:gd name="connsiteX45" fmla="*/ 445124 w 3941813"/>
                <a:gd name="connsiteY45" fmla="*/ 319611 h 571998"/>
                <a:gd name="connsiteX46" fmla="*/ 450799 w 3941813"/>
                <a:gd name="connsiteY46" fmla="*/ 321878 h 571998"/>
                <a:gd name="connsiteX47" fmla="*/ 462312 w 3941813"/>
                <a:gd name="connsiteY47" fmla="*/ 325820 h 571998"/>
                <a:gd name="connsiteX48" fmla="*/ 480775 w 3941813"/>
                <a:gd name="connsiteY48" fmla="*/ 331449 h 571998"/>
                <a:gd name="connsiteX49" fmla="*/ 490525 w 3941813"/>
                <a:gd name="connsiteY49" fmla="*/ 333953 h 571998"/>
                <a:gd name="connsiteX50" fmla="*/ 499752 w 3941813"/>
                <a:gd name="connsiteY50" fmla="*/ 335946 h 571998"/>
                <a:gd name="connsiteX51" fmla="*/ 520232 w 3941813"/>
                <a:gd name="connsiteY51" fmla="*/ 340163 h 571998"/>
                <a:gd name="connsiteX52" fmla="*/ 554124 w 3941813"/>
                <a:gd name="connsiteY52" fmla="*/ 343209 h 571998"/>
                <a:gd name="connsiteX53" fmla="*/ 555122 w 3941813"/>
                <a:gd name="connsiteY53" fmla="*/ 343268 h 571998"/>
                <a:gd name="connsiteX54" fmla="*/ 555467 w 3941813"/>
                <a:gd name="connsiteY54" fmla="*/ 343294 h 571998"/>
                <a:gd name="connsiteX55" fmla="*/ 572739 w 3941813"/>
                <a:gd name="connsiteY55" fmla="*/ 343958 h 571998"/>
                <a:gd name="connsiteX56" fmla="*/ 3862707 w 3941813"/>
                <a:gd name="connsiteY56" fmla="*/ 343958 h 571998"/>
                <a:gd name="connsiteX57" fmla="*/ 3941813 w 3941813"/>
                <a:gd name="connsiteY57" fmla="*/ 343958 h 571998"/>
                <a:gd name="connsiteX58" fmla="*/ 3941813 w 3941813"/>
                <a:gd name="connsiteY58" fmla="*/ 388462 h 571998"/>
                <a:gd name="connsiteX59" fmla="*/ 3940777 w 3941813"/>
                <a:gd name="connsiteY59" fmla="*/ 407437 h 571998"/>
                <a:gd name="connsiteX60" fmla="*/ 3933868 w 3941813"/>
                <a:gd name="connsiteY60" fmla="*/ 442971 h 571998"/>
                <a:gd name="connsiteX61" fmla="*/ 3920050 w 3941813"/>
                <a:gd name="connsiteY61" fmla="*/ 476090 h 571998"/>
                <a:gd name="connsiteX62" fmla="*/ 3900015 w 3941813"/>
                <a:gd name="connsiteY62" fmla="*/ 505415 h 571998"/>
                <a:gd name="connsiteX63" fmla="*/ 3875143 w 3941813"/>
                <a:gd name="connsiteY63" fmla="*/ 530254 h 571998"/>
                <a:gd name="connsiteX64" fmla="*/ 3846126 w 3941813"/>
                <a:gd name="connsiteY64" fmla="*/ 549919 h 571998"/>
                <a:gd name="connsiteX65" fmla="*/ 3812964 w 3941813"/>
                <a:gd name="connsiteY65" fmla="*/ 563718 h 571998"/>
                <a:gd name="connsiteX66" fmla="*/ 3777038 w 3941813"/>
                <a:gd name="connsiteY66" fmla="*/ 570963 h 571998"/>
                <a:gd name="connsiteX67" fmla="*/ 3758385 w 3941813"/>
                <a:gd name="connsiteY67" fmla="*/ 571998 h 571998"/>
                <a:gd name="connsiteX68" fmla="*/ 572739 w 3941813"/>
                <a:gd name="connsiteY68" fmla="*/ 571998 h 571998"/>
                <a:gd name="connsiteX69" fmla="*/ 543032 w 3941813"/>
                <a:gd name="connsiteY69" fmla="*/ 571308 h 571998"/>
                <a:gd name="connsiteX70" fmla="*/ 485343 w 3941813"/>
                <a:gd name="connsiteY70" fmla="*/ 565788 h 571998"/>
                <a:gd name="connsiteX71" fmla="*/ 429382 w 3941813"/>
                <a:gd name="connsiteY71" fmla="*/ 554059 h 571998"/>
                <a:gd name="connsiteX72" fmla="*/ 375493 w 3941813"/>
                <a:gd name="connsiteY72" fmla="*/ 537499 h 571998"/>
                <a:gd name="connsiteX73" fmla="*/ 324023 w 3941813"/>
                <a:gd name="connsiteY73" fmla="*/ 515419 h 571998"/>
                <a:gd name="connsiteX74" fmla="*/ 275661 w 3941813"/>
                <a:gd name="connsiteY74" fmla="*/ 489200 h 571998"/>
                <a:gd name="connsiteX75" fmla="*/ 229718 w 3941813"/>
                <a:gd name="connsiteY75" fmla="*/ 458495 h 571998"/>
                <a:gd name="connsiteX76" fmla="*/ 187574 w 3941813"/>
                <a:gd name="connsiteY76" fmla="*/ 423306 h 571998"/>
                <a:gd name="connsiteX77" fmla="*/ 148539 w 3941813"/>
                <a:gd name="connsiteY77" fmla="*/ 384667 h 571998"/>
                <a:gd name="connsiteX78" fmla="*/ 113650 w 3941813"/>
                <a:gd name="connsiteY78" fmla="*/ 342233 h 571998"/>
                <a:gd name="connsiteX79" fmla="*/ 82906 w 3941813"/>
                <a:gd name="connsiteY79" fmla="*/ 296349 h 571998"/>
                <a:gd name="connsiteX80" fmla="*/ 56307 w 3941813"/>
                <a:gd name="connsiteY80" fmla="*/ 248050 h 571998"/>
                <a:gd name="connsiteX81" fmla="*/ 34544 w 3941813"/>
                <a:gd name="connsiteY81" fmla="*/ 196646 h 571998"/>
                <a:gd name="connsiteX82" fmla="*/ 17963 w 3941813"/>
                <a:gd name="connsiteY82" fmla="*/ 143172 h 571998"/>
                <a:gd name="connsiteX83" fmla="*/ 6218 w 3941813"/>
                <a:gd name="connsiteY83" fmla="*/ 87283 h 571998"/>
                <a:gd name="connsiteX84" fmla="*/ 346 w 3941813"/>
                <a:gd name="connsiteY84" fmla="*/ 29669 h 571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3941813" h="571998">
                  <a:moveTo>
                    <a:pt x="0" y="0"/>
                  </a:moveTo>
                  <a:lnTo>
                    <a:pt x="228336" y="0"/>
                  </a:lnTo>
                  <a:lnTo>
                    <a:pt x="228336" y="1035"/>
                  </a:lnTo>
                  <a:lnTo>
                    <a:pt x="228336" y="2070"/>
                  </a:lnTo>
                  <a:lnTo>
                    <a:pt x="228336" y="3450"/>
                  </a:lnTo>
                  <a:lnTo>
                    <a:pt x="228336" y="4485"/>
                  </a:lnTo>
                  <a:lnTo>
                    <a:pt x="228336" y="6555"/>
                  </a:lnTo>
                  <a:lnTo>
                    <a:pt x="228336" y="8625"/>
                  </a:lnTo>
                  <a:lnTo>
                    <a:pt x="228336" y="13110"/>
                  </a:lnTo>
                  <a:lnTo>
                    <a:pt x="228681" y="17595"/>
                  </a:lnTo>
                  <a:lnTo>
                    <a:pt x="228681" y="21045"/>
                  </a:lnTo>
                  <a:lnTo>
                    <a:pt x="229372" y="24495"/>
                  </a:lnTo>
                  <a:lnTo>
                    <a:pt x="229561" y="29949"/>
                  </a:lnTo>
                  <a:lnTo>
                    <a:pt x="230860" y="43059"/>
                  </a:lnTo>
                  <a:lnTo>
                    <a:pt x="231099" y="44849"/>
                  </a:lnTo>
                  <a:lnTo>
                    <a:pt x="231445" y="47954"/>
                  </a:lnTo>
                  <a:lnTo>
                    <a:pt x="231790" y="51059"/>
                  </a:lnTo>
                  <a:lnTo>
                    <a:pt x="232439" y="55431"/>
                  </a:lnTo>
                  <a:lnTo>
                    <a:pt x="237460" y="78594"/>
                  </a:lnTo>
                  <a:lnTo>
                    <a:pt x="239935" y="88754"/>
                  </a:lnTo>
                  <a:lnTo>
                    <a:pt x="249062" y="117988"/>
                  </a:lnTo>
                  <a:lnTo>
                    <a:pt x="258766" y="141560"/>
                  </a:lnTo>
                  <a:lnTo>
                    <a:pt x="260462" y="145242"/>
                  </a:lnTo>
                  <a:lnTo>
                    <a:pt x="261844" y="148347"/>
                  </a:lnTo>
                  <a:lnTo>
                    <a:pt x="263571" y="152142"/>
                  </a:lnTo>
                  <a:lnTo>
                    <a:pt x="265643" y="155592"/>
                  </a:lnTo>
                  <a:lnTo>
                    <a:pt x="267371" y="158697"/>
                  </a:lnTo>
                  <a:lnTo>
                    <a:pt x="269060" y="162072"/>
                  </a:lnTo>
                  <a:lnTo>
                    <a:pt x="276558" y="175613"/>
                  </a:lnTo>
                  <a:lnTo>
                    <a:pt x="277043" y="176291"/>
                  </a:lnTo>
                  <a:lnTo>
                    <a:pt x="278368" y="178791"/>
                  </a:lnTo>
                  <a:lnTo>
                    <a:pt x="295536" y="204348"/>
                  </a:lnTo>
                  <a:lnTo>
                    <a:pt x="296042" y="204926"/>
                  </a:lnTo>
                  <a:lnTo>
                    <a:pt x="298303" y="207936"/>
                  </a:lnTo>
                  <a:lnTo>
                    <a:pt x="316635" y="230146"/>
                  </a:lnTo>
                  <a:lnTo>
                    <a:pt x="318158" y="231823"/>
                  </a:lnTo>
                  <a:lnTo>
                    <a:pt x="341295" y="254260"/>
                  </a:lnTo>
                  <a:lnTo>
                    <a:pt x="364855" y="274566"/>
                  </a:lnTo>
                  <a:lnTo>
                    <a:pt x="383255" y="287072"/>
                  </a:lnTo>
                  <a:lnTo>
                    <a:pt x="390494" y="291862"/>
                  </a:lnTo>
                  <a:lnTo>
                    <a:pt x="396550" y="295622"/>
                  </a:lnTo>
                  <a:lnTo>
                    <a:pt x="409034" y="302598"/>
                  </a:lnTo>
                  <a:lnTo>
                    <a:pt x="419364" y="308079"/>
                  </a:lnTo>
                  <a:lnTo>
                    <a:pt x="431109" y="313598"/>
                  </a:lnTo>
                  <a:lnTo>
                    <a:pt x="433413" y="314749"/>
                  </a:lnTo>
                  <a:lnTo>
                    <a:pt x="445124" y="319611"/>
                  </a:lnTo>
                  <a:lnTo>
                    <a:pt x="450799" y="321878"/>
                  </a:lnTo>
                  <a:lnTo>
                    <a:pt x="462312" y="325820"/>
                  </a:lnTo>
                  <a:lnTo>
                    <a:pt x="480775" y="331449"/>
                  </a:lnTo>
                  <a:lnTo>
                    <a:pt x="490525" y="333953"/>
                  </a:lnTo>
                  <a:lnTo>
                    <a:pt x="499752" y="335946"/>
                  </a:lnTo>
                  <a:lnTo>
                    <a:pt x="520232" y="340163"/>
                  </a:lnTo>
                  <a:lnTo>
                    <a:pt x="554124" y="343209"/>
                  </a:lnTo>
                  <a:lnTo>
                    <a:pt x="555122" y="343268"/>
                  </a:lnTo>
                  <a:lnTo>
                    <a:pt x="555467" y="343294"/>
                  </a:lnTo>
                  <a:lnTo>
                    <a:pt x="572739" y="343958"/>
                  </a:lnTo>
                  <a:lnTo>
                    <a:pt x="3862707" y="343958"/>
                  </a:lnTo>
                  <a:lnTo>
                    <a:pt x="3941813" y="343958"/>
                  </a:lnTo>
                  <a:lnTo>
                    <a:pt x="3941813" y="388462"/>
                  </a:lnTo>
                  <a:lnTo>
                    <a:pt x="3940777" y="407437"/>
                  </a:lnTo>
                  <a:lnTo>
                    <a:pt x="3933868" y="442971"/>
                  </a:lnTo>
                  <a:lnTo>
                    <a:pt x="3920050" y="476090"/>
                  </a:lnTo>
                  <a:lnTo>
                    <a:pt x="3900015" y="505415"/>
                  </a:lnTo>
                  <a:lnTo>
                    <a:pt x="3875143" y="530254"/>
                  </a:lnTo>
                  <a:lnTo>
                    <a:pt x="3846126" y="549919"/>
                  </a:lnTo>
                  <a:lnTo>
                    <a:pt x="3812964" y="563718"/>
                  </a:lnTo>
                  <a:lnTo>
                    <a:pt x="3777038" y="570963"/>
                  </a:lnTo>
                  <a:lnTo>
                    <a:pt x="3758385" y="571998"/>
                  </a:lnTo>
                  <a:lnTo>
                    <a:pt x="572739" y="571998"/>
                  </a:lnTo>
                  <a:lnTo>
                    <a:pt x="543032" y="571308"/>
                  </a:lnTo>
                  <a:lnTo>
                    <a:pt x="485343" y="565788"/>
                  </a:lnTo>
                  <a:lnTo>
                    <a:pt x="429382" y="554059"/>
                  </a:lnTo>
                  <a:lnTo>
                    <a:pt x="375493" y="537499"/>
                  </a:lnTo>
                  <a:lnTo>
                    <a:pt x="324023" y="515419"/>
                  </a:lnTo>
                  <a:lnTo>
                    <a:pt x="275661" y="489200"/>
                  </a:lnTo>
                  <a:lnTo>
                    <a:pt x="229718" y="458495"/>
                  </a:lnTo>
                  <a:lnTo>
                    <a:pt x="187574" y="423306"/>
                  </a:lnTo>
                  <a:lnTo>
                    <a:pt x="148539" y="384667"/>
                  </a:lnTo>
                  <a:lnTo>
                    <a:pt x="113650" y="342233"/>
                  </a:lnTo>
                  <a:lnTo>
                    <a:pt x="82906" y="296349"/>
                  </a:lnTo>
                  <a:lnTo>
                    <a:pt x="56307" y="248050"/>
                  </a:lnTo>
                  <a:lnTo>
                    <a:pt x="34544" y="196646"/>
                  </a:lnTo>
                  <a:lnTo>
                    <a:pt x="17963" y="143172"/>
                  </a:lnTo>
                  <a:lnTo>
                    <a:pt x="6218" y="87283"/>
                  </a:lnTo>
                  <a:lnTo>
                    <a:pt x="346" y="29669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lIns="68580" tIns="34290" rIns="68580" bIns="34290"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94" name="Freeform 585"/>
            <p:cNvSpPr>
              <a:spLocks/>
            </p:cNvSpPr>
            <p:nvPr/>
          </p:nvSpPr>
          <p:spPr bwMode="auto">
            <a:xfrm>
              <a:off x="904875" y="3287713"/>
              <a:ext cx="517525" cy="5175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id-ID" sz="2800" b="1" dirty="0">
                  <a:solidFill>
                    <a:srgbClr val="191C21"/>
                  </a:solidFill>
                  <a:latin typeface="Century Gothic" panose="020B0502020202020204" pitchFamily="34" charset="0"/>
                </a:rPr>
                <a:t>8</a:t>
              </a:r>
            </a:p>
          </p:txBody>
        </p:sp>
      </p:grpSp>
      <p:sp>
        <p:nvSpPr>
          <p:cNvPr id="95" name="TextBox 21"/>
          <p:cNvSpPr txBox="1">
            <a:spLocks noChangeArrowheads="1"/>
          </p:cNvSpPr>
          <p:nvPr/>
        </p:nvSpPr>
        <p:spPr bwMode="auto">
          <a:xfrm>
            <a:off x="3079623" y="4991128"/>
            <a:ext cx="54627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Menteri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Riset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Teknologi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13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Rencana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Strategis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Kementerian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Riset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Teknologi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2015-2019 </a:t>
            </a:r>
          </a:p>
        </p:txBody>
      </p:sp>
      <p:sp>
        <p:nvSpPr>
          <p:cNvPr id="96" name="TextBox 21"/>
          <p:cNvSpPr txBox="1">
            <a:spLocks noChangeArrowheads="1"/>
          </p:cNvSpPr>
          <p:nvPr/>
        </p:nvSpPr>
        <p:spPr bwMode="auto">
          <a:xfrm>
            <a:off x="3144261" y="5991249"/>
            <a:ext cx="557581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Peraturan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Menteri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Riset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Teknologi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Nomor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44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Tahun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2015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tentang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Standar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Nasional </a:t>
            </a:r>
            <a:r>
              <a:rPr lang="en-US" sz="14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Pendidikan</a:t>
            </a:r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Tinggi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648743" y="729813"/>
            <a:ext cx="4309567" cy="1619304"/>
          </a:xfrm>
          <a:prstGeom prst="rect">
            <a:avLst/>
          </a:prstGeom>
          <a:ln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848" y="113460"/>
            <a:ext cx="6321152" cy="46166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PENDAHULUAN</a:t>
            </a:r>
            <a:endParaRPr lang="id-ID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" name="TextBox 101"/>
          <p:cNvSpPr txBox="1"/>
          <p:nvPr/>
        </p:nvSpPr>
        <p:spPr>
          <a:xfrm>
            <a:off x="2936776" y="636735"/>
            <a:ext cx="37335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SPM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PTN PKBLU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279419" y="2503805"/>
            <a:ext cx="14750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Melalui</a:t>
            </a:r>
            <a:endParaRPr lang="en-US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90333" y="2884618"/>
            <a:ext cx="3935953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600" b="1" dirty="0" err="1">
                <a:ln/>
                <a:solidFill>
                  <a:schemeClr val="accent4"/>
                </a:solidFill>
              </a:rPr>
              <a:t>Permenristekdikti</a:t>
            </a:r>
            <a:r>
              <a:rPr lang="en-US" sz="3600" b="1" dirty="0">
                <a:ln/>
                <a:solidFill>
                  <a:schemeClr val="accent4"/>
                </a:solidFill>
              </a:rPr>
              <a:t> No 74 </a:t>
            </a:r>
            <a:r>
              <a:rPr lang="en-US" sz="3600" b="1" dirty="0" err="1">
                <a:ln/>
                <a:solidFill>
                  <a:schemeClr val="accent4"/>
                </a:solidFill>
              </a:rPr>
              <a:t>Tahun</a:t>
            </a:r>
            <a:r>
              <a:rPr lang="en-US" sz="3600" b="1" dirty="0">
                <a:ln/>
                <a:solidFill>
                  <a:schemeClr val="accent4"/>
                </a:solidFill>
              </a:rPr>
              <a:t> 2016</a:t>
            </a:r>
          </a:p>
        </p:txBody>
      </p:sp>
      <p:sp>
        <p:nvSpPr>
          <p:cNvPr id="108" name="Hexagon 107"/>
          <p:cNvSpPr/>
          <p:nvPr/>
        </p:nvSpPr>
        <p:spPr>
          <a:xfrm>
            <a:off x="1280592" y="5445224"/>
            <a:ext cx="7128792" cy="1224135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Negeri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SPM </a:t>
            </a:r>
            <a:endParaRPr lang="id-ID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1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56117">
            <a:off x="3020575" y="2394218"/>
            <a:ext cx="3034876" cy="3034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2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3</a:t>
            </a:r>
            <a:endParaRPr lang="id-ID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213299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848" y="113460"/>
            <a:ext cx="6321152" cy="46166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PENDAHULUAN</a:t>
            </a:r>
            <a:endParaRPr lang="id-ID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56456" y="1236651"/>
            <a:ext cx="5760640" cy="55047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48544" y="2204864"/>
            <a:ext cx="4536504" cy="4536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72680" y="3789040"/>
            <a:ext cx="2664296" cy="288032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8544" y="1447075"/>
            <a:ext cx="440479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 err="1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Perguruan</a:t>
            </a:r>
            <a:r>
              <a:rPr lang="en-US" sz="4800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Tinggi</a:t>
            </a:r>
            <a:endParaRPr lang="en-US" sz="4800" b="0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257024" y="2466215"/>
            <a:ext cx="37195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Milik</a:t>
            </a:r>
            <a:r>
              <a:rPr lang="en-US" sz="5400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Negara</a:t>
            </a:r>
          </a:p>
          <a:p>
            <a:pPr algn="ctr"/>
            <a:r>
              <a:rPr lang="en-US" sz="5400" b="0" cap="none" spc="0" dirty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PTN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2061767" y="4652041"/>
            <a:ext cx="285815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 err="1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Kementerian</a:t>
            </a:r>
            <a:endParaRPr lang="en-US" sz="400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400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Ristekdikti</a:t>
            </a:r>
            <a:endParaRPr lang="en-US" sz="4000" b="0" cap="none" spc="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61112" y="4623006"/>
            <a:ext cx="37335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PTN PKBLU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Kementerian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Tinggi yang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Keuangan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104" name="Striped Right Arrow 103">
            <a:extLst>
              <a:ext uri="{FF2B5EF4-FFF2-40B4-BE49-F238E27FC236}">
                <a16:creationId xmlns:a16="http://schemas.microsoft.com/office/drawing/2014/main" id="{E5EB2AB4-C47B-42CB-B898-FBEFC1E38671}"/>
              </a:ext>
            </a:extLst>
          </p:cNvPr>
          <p:cNvSpPr/>
          <p:nvPr/>
        </p:nvSpPr>
        <p:spPr>
          <a:xfrm>
            <a:off x="4592960" y="5219396"/>
            <a:ext cx="1435099" cy="441852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4</a:t>
            </a:r>
            <a:endParaRPr lang="id-ID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166168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ounded Rectangle 98"/>
          <p:cNvSpPr/>
          <p:nvPr/>
        </p:nvSpPr>
        <p:spPr>
          <a:xfrm>
            <a:off x="4160912" y="5735865"/>
            <a:ext cx="2431375" cy="7894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8" name="Rounded Rectangle 97"/>
          <p:cNvSpPr/>
          <p:nvPr/>
        </p:nvSpPr>
        <p:spPr>
          <a:xfrm>
            <a:off x="4160912" y="3791649"/>
            <a:ext cx="2431375" cy="7894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7" name="Rounded Rectangle 96"/>
          <p:cNvSpPr/>
          <p:nvPr/>
        </p:nvSpPr>
        <p:spPr>
          <a:xfrm>
            <a:off x="4160912" y="2420888"/>
            <a:ext cx="2431375" cy="7894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848" y="113460"/>
            <a:ext cx="6321152" cy="46166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PRINSIP-PRINSIP PENYUSUNAN SPM</a:t>
            </a:r>
            <a:endParaRPr lang="id-ID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Oval 71"/>
          <p:cNvSpPr/>
          <p:nvPr/>
        </p:nvSpPr>
        <p:spPr>
          <a:xfrm>
            <a:off x="7857" y="2081910"/>
            <a:ext cx="3179171" cy="329130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74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9158">
            <a:off x="1939417" y="81463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5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3822" flipV="1">
            <a:off x="1955716" y="3354491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6" name="Rounded Rectangle 75"/>
          <p:cNvSpPr/>
          <p:nvPr/>
        </p:nvSpPr>
        <p:spPr>
          <a:xfrm>
            <a:off x="4165906" y="1056486"/>
            <a:ext cx="2431375" cy="7894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77" name="Rectangle 76"/>
          <p:cNvSpPr/>
          <p:nvPr/>
        </p:nvSpPr>
        <p:spPr>
          <a:xfrm>
            <a:off x="4090435" y="1219902"/>
            <a:ext cx="25068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6680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 err="1"/>
              <a:t>Mempertimbangkan</a:t>
            </a:r>
            <a:endParaRPr lang="id-ID" sz="2000" dirty="0"/>
          </a:p>
        </p:txBody>
      </p:sp>
      <p:sp>
        <p:nvSpPr>
          <p:cNvPr id="79" name="Rectangle 78"/>
          <p:cNvSpPr/>
          <p:nvPr/>
        </p:nvSpPr>
        <p:spPr>
          <a:xfrm>
            <a:off x="4231327" y="3933056"/>
            <a:ext cx="16975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 err="1">
                <a:latin typeface="Cambria" pitchFamily="18" charset="0"/>
              </a:rPr>
              <a:t>Disesuaikan</a:t>
            </a:r>
            <a:endParaRPr lang="id-ID" sz="2000" dirty="0">
              <a:latin typeface="Cambria" pitchFamily="18" charset="0"/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978092" y="3645024"/>
            <a:ext cx="2103784" cy="17726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1" name="Rectangle 80"/>
          <p:cNvSpPr/>
          <p:nvPr/>
        </p:nvSpPr>
        <p:spPr>
          <a:xfrm>
            <a:off x="7019809" y="3668084"/>
            <a:ext cx="245146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 err="1"/>
              <a:t>Kebutuhan</a:t>
            </a: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 err="1"/>
              <a:t>Prioritas</a:t>
            </a:r>
            <a:endParaRPr lang="en-US" sz="2000" dirty="0"/>
          </a:p>
          <a:p>
            <a:pPr marL="342900" indent="-342900">
              <a:buAutoNum type="arabicPeriod"/>
            </a:pPr>
            <a:r>
              <a:rPr lang="en-US" sz="2000" dirty="0"/>
              <a:t>Keuangan</a:t>
            </a:r>
          </a:p>
          <a:p>
            <a:pPr marL="342900" indent="-342900">
              <a:buAutoNum type="arabicPeriod"/>
            </a:pPr>
            <a:r>
              <a:rPr lang="en-US" sz="2000" dirty="0"/>
              <a:t>SDM</a:t>
            </a:r>
          </a:p>
          <a:p>
            <a:pPr marL="342900" indent="-342900">
              <a:buAutoNum type="arabicPeriod"/>
            </a:pPr>
            <a:r>
              <a:rPr lang="en-US" sz="2000" dirty="0" err="1"/>
              <a:t>Sarpras</a:t>
            </a:r>
            <a:endParaRPr lang="en-US" sz="2000" dirty="0"/>
          </a:p>
        </p:txBody>
      </p:sp>
      <p:sp>
        <p:nvSpPr>
          <p:cNvPr id="82" name="Rounded Rectangle 81"/>
          <p:cNvSpPr/>
          <p:nvPr/>
        </p:nvSpPr>
        <p:spPr>
          <a:xfrm>
            <a:off x="7628516" y="5286050"/>
            <a:ext cx="1703912" cy="533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rebuchet MS" pitchFamily="34" charset="0"/>
              </a:rPr>
              <a:t>Renstra</a:t>
            </a:r>
            <a:r>
              <a:rPr lang="en-US" i="1" dirty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rebuchet MS" pitchFamily="34" charset="0"/>
              </a:rPr>
              <a:t>Kementerian</a:t>
            </a:r>
            <a:endParaRPr lang="id-ID" b="1" i="1" baseline="42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7014090" y="641552"/>
            <a:ext cx="1648913" cy="12261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 err="1"/>
              <a:t>Kualitas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Pemerataan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Kesetaraan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Kemudahan</a:t>
            </a:r>
            <a:endParaRPr lang="en-US" sz="1600" dirty="0"/>
          </a:p>
        </p:txBody>
      </p:sp>
      <p:sp>
        <p:nvSpPr>
          <p:cNvPr id="85" name="Down Arrow 84"/>
          <p:cNvSpPr/>
          <p:nvPr/>
        </p:nvSpPr>
        <p:spPr>
          <a:xfrm rot="16200000">
            <a:off x="6656016" y="1138288"/>
            <a:ext cx="264368" cy="23266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6" name="Rectangle 85"/>
          <p:cNvSpPr/>
          <p:nvPr/>
        </p:nvSpPr>
        <p:spPr>
          <a:xfrm>
            <a:off x="6986155" y="1948583"/>
            <a:ext cx="2866744" cy="17592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1600" dirty="0" err="1"/>
              <a:t>Sederhana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Konkrit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diukur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/>
              <a:t>Terbuka</a:t>
            </a:r>
          </a:p>
          <a:p>
            <a:pPr marL="342900" indent="-342900">
              <a:buAutoNum type="arabicPeriod"/>
            </a:pPr>
            <a:r>
              <a:rPr lang="en-US" sz="1600" dirty="0" err="1"/>
              <a:t>Terjangkau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 err="1"/>
              <a:t>Akuntabilitas</a:t>
            </a:r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/>
              <a:t>Batas </a:t>
            </a:r>
            <a:r>
              <a:rPr lang="en-US" sz="1600" dirty="0" err="1"/>
              <a:t>Waktu</a:t>
            </a:r>
            <a:endParaRPr lang="en-US" sz="1600" dirty="0"/>
          </a:p>
        </p:txBody>
      </p:sp>
      <p:sp>
        <p:nvSpPr>
          <p:cNvPr id="87" name="Down Arrow 86"/>
          <p:cNvSpPr/>
          <p:nvPr/>
        </p:nvSpPr>
        <p:spPr>
          <a:xfrm rot="16200000">
            <a:off x="6716082" y="2954875"/>
            <a:ext cx="264368" cy="23266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88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424" y="6107208"/>
            <a:ext cx="832631" cy="58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663633" y="5517428"/>
            <a:ext cx="832631" cy="589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976422" y="1999645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0842" flipV="1">
            <a:off x="1891918" y="4877718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" name="Rectangle 91"/>
          <p:cNvSpPr/>
          <p:nvPr/>
        </p:nvSpPr>
        <p:spPr>
          <a:xfrm>
            <a:off x="4245326" y="5907153"/>
            <a:ext cx="16975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dirty="0" err="1">
                <a:latin typeface="Cambria" pitchFamily="18" charset="0"/>
              </a:rPr>
              <a:t>Mendukung</a:t>
            </a:r>
            <a:endParaRPr lang="id-ID" sz="2000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32628" y="2698887"/>
            <a:ext cx="21002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Prinsip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SPM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299245" y="2564904"/>
            <a:ext cx="1890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66800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 err="1"/>
              <a:t>Bersifat</a:t>
            </a:r>
            <a:endParaRPr lang="id-ID" sz="2000" dirty="0"/>
          </a:p>
        </p:txBody>
      </p:sp>
      <p:sp>
        <p:nvSpPr>
          <p:cNvPr id="95" name="Rounded Rectangle 94"/>
          <p:cNvSpPr/>
          <p:nvPr/>
        </p:nvSpPr>
        <p:spPr>
          <a:xfrm>
            <a:off x="7641986" y="6175074"/>
            <a:ext cx="1703912" cy="533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i="1" dirty="0" err="1">
                <a:solidFill>
                  <a:schemeClr val="tx1"/>
                </a:solidFill>
                <a:latin typeface="Trebuchet MS" pitchFamily="34" charset="0"/>
              </a:rPr>
              <a:t>Renstra</a:t>
            </a:r>
            <a:r>
              <a:rPr lang="en-US" i="1" dirty="0">
                <a:solidFill>
                  <a:schemeClr val="tx1"/>
                </a:solidFill>
                <a:latin typeface="Trebuchet MS" pitchFamily="34" charset="0"/>
              </a:rPr>
              <a:t> PTN</a:t>
            </a:r>
            <a:endParaRPr lang="id-ID" b="1" i="1" baseline="45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96" name="Down Arrow 95"/>
          <p:cNvSpPr/>
          <p:nvPr/>
        </p:nvSpPr>
        <p:spPr>
          <a:xfrm rot="16200000">
            <a:off x="6656948" y="4026436"/>
            <a:ext cx="264368" cy="232668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496264" y="6477630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5</a:t>
            </a:r>
            <a:endParaRPr lang="id-ID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188083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val 68"/>
          <p:cNvSpPr/>
          <p:nvPr/>
        </p:nvSpPr>
        <p:spPr>
          <a:xfrm>
            <a:off x="3929304" y="533435"/>
            <a:ext cx="3967809" cy="245107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80" y="113460"/>
            <a:ext cx="6106120" cy="46166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</a:rPr>
              <a:t>SPM PTN</a:t>
            </a:r>
            <a:endParaRPr lang="id-ID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6</a:t>
            </a:r>
            <a:endParaRPr lang="id-ID" altLang="en-US" sz="1300" dirty="0"/>
          </a:p>
        </p:txBody>
      </p:sp>
      <p:sp>
        <p:nvSpPr>
          <p:cNvPr id="42" name="Pentagon 41"/>
          <p:cNvSpPr/>
          <p:nvPr/>
        </p:nvSpPr>
        <p:spPr>
          <a:xfrm>
            <a:off x="7976433" y="5147239"/>
            <a:ext cx="2096504" cy="864096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Pemantauan</a:t>
            </a:r>
            <a:r>
              <a:rPr lang="en-US" alt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dan</a:t>
            </a:r>
            <a:r>
              <a:rPr lang="en-US" alt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Evaluasi</a:t>
            </a:r>
            <a:endParaRPr lang="id-ID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96907" y="3323038"/>
            <a:ext cx="968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Paparan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6786" y="3585979"/>
            <a:ext cx="2736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/>
              <a:t>Refrensi</a:t>
            </a:r>
            <a:r>
              <a:rPr lang="en-US" sz="1600" b="1" dirty="0"/>
              <a:t> </a:t>
            </a:r>
            <a:r>
              <a:rPr lang="en-US" sz="1600" b="1" dirty="0" err="1"/>
              <a:t>Pengertian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/>
              <a:t>Sistem</a:t>
            </a:r>
            <a:r>
              <a:rPr lang="en-US" sz="1600" b="1" dirty="0"/>
              <a:t> </a:t>
            </a:r>
            <a:r>
              <a:rPr lang="en-US" sz="1600" b="1" dirty="0" err="1"/>
              <a:t>Pendekatan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/>
              <a:t>Strategi</a:t>
            </a:r>
            <a:r>
              <a:rPr lang="en-US" sz="1600" b="1" dirty="0"/>
              <a:t> </a:t>
            </a:r>
            <a:r>
              <a:rPr lang="en-US" sz="1600" b="1" dirty="0" err="1"/>
              <a:t>Pencapaian</a:t>
            </a:r>
            <a:endParaRPr lang="id-ID" sz="1600" b="1" dirty="0"/>
          </a:p>
        </p:txBody>
      </p:sp>
      <p:sp>
        <p:nvSpPr>
          <p:cNvPr id="46" name="Rectangle 45"/>
          <p:cNvSpPr/>
          <p:nvPr/>
        </p:nvSpPr>
        <p:spPr>
          <a:xfrm>
            <a:off x="2570450" y="6263888"/>
            <a:ext cx="1472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Dasar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Hukum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41" name="Pentagon 40"/>
          <p:cNvSpPr/>
          <p:nvPr/>
        </p:nvSpPr>
        <p:spPr>
          <a:xfrm>
            <a:off x="6032217" y="5124432"/>
            <a:ext cx="2096504" cy="864096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Strategi</a:t>
            </a:r>
            <a:r>
              <a:rPr lang="en-US" alt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Implementasi</a:t>
            </a:r>
            <a:endParaRPr lang="id-ID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Pentagon 39"/>
          <p:cNvSpPr/>
          <p:nvPr/>
        </p:nvSpPr>
        <p:spPr>
          <a:xfrm>
            <a:off x="4384305" y="5147239"/>
            <a:ext cx="1800200" cy="864096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Ruang</a:t>
            </a:r>
            <a:r>
              <a:rPr lang="en-US" alt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Lingkup</a:t>
            </a:r>
            <a:endParaRPr lang="id-ID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2080049" y="5124432"/>
            <a:ext cx="2448272" cy="864096"/>
          </a:xfrm>
          <a:prstGeom prst="homePlat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Dasar</a:t>
            </a:r>
            <a:r>
              <a:rPr lang="en-US" alt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Pengembangan</a:t>
            </a:r>
            <a:endParaRPr lang="id-ID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Pentagon 20"/>
          <p:cNvSpPr/>
          <p:nvPr/>
        </p:nvSpPr>
        <p:spPr>
          <a:xfrm>
            <a:off x="135833" y="5101625"/>
            <a:ext cx="2088232" cy="864096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en-US" sz="2000" b="1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Pendahuluan</a:t>
            </a:r>
            <a:endParaRPr lang="id-ID" sz="20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 flipV="1">
            <a:off x="2455036" y="5892155"/>
            <a:ext cx="1372" cy="556399"/>
          </a:xfrm>
          <a:prstGeom prst="line">
            <a:avLst/>
          </a:prstGeom>
          <a:ln>
            <a:tailEnd type="oval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416496" y="3645024"/>
            <a:ext cx="8385" cy="1932920"/>
          </a:xfrm>
          <a:prstGeom prst="line">
            <a:avLst/>
          </a:prstGeom>
          <a:ln>
            <a:tailEnd type="oval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626899" y="1293060"/>
            <a:ext cx="0" cy="3936140"/>
          </a:xfrm>
          <a:prstGeom prst="line">
            <a:avLst/>
          </a:prstGeom>
          <a:ln>
            <a:tailEnd type="oval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4593239" y="836712"/>
            <a:ext cx="2726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Seluruh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standar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Pelayanan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597114" y="1175627"/>
            <a:ext cx="49643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Pendidikan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Penelitian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Pengabdian kepada masyarakat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Layanan Administrasi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424656" y="5964387"/>
            <a:ext cx="968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Paparan</a:t>
            </a:r>
            <a:endParaRPr lang="id-ID" b="1" dirty="0">
              <a:solidFill>
                <a:srgbClr val="C00000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 flipV="1">
            <a:off x="6299919" y="5949280"/>
            <a:ext cx="9323" cy="570180"/>
          </a:xfrm>
          <a:prstGeom prst="line">
            <a:avLst/>
          </a:prstGeom>
          <a:ln>
            <a:tailEnd type="oval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6353020" y="6249268"/>
            <a:ext cx="27363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/>
              <a:t>Prinsip</a:t>
            </a:r>
            <a:r>
              <a:rPr lang="en-US" sz="1600" b="1" dirty="0"/>
              <a:t> </a:t>
            </a:r>
            <a:r>
              <a:rPr lang="en-US" sz="1600" b="1" dirty="0" err="1"/>
              <a:t>Implementasi</a:t>
            </a:r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 err="1"/>
              <a:t>Langkah</a:t>
            </a:r>
            <a:r>
              <a:rPr lang="en-US" sz="1600" b="1" dirty="0"/>
              <a:t> </a:t>
            </a:r>
            <a:r>
              <a:rPr lang="en-US" sz="1600" b="1" dirty="0" err="1"/>
              <a:t>Implementasi</a:t>
            </a:r>
            <a:endParaRPr lang="id-ID" sz="1600" b="1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8207072" y="4317063"/>
            <a:ext cx="0" cy="840129"/>
          </a:xfrm>
          <a:prstGeom prst="line">
            <a:avLst/>
          </a:prstGeom>
          <a:ln>
            <a:tailEnd type="oval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8282874" y="3214649"/>
            <a:ext cx="968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Paparan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8259012" y="3557334"/>
            <a:ext cx="30775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Tujuan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Ruang Linngkup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Prinsip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Instrumen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Mekanisme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Laporan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600" b="1" dirty="0"/>
              <a:t>Tindak Lanjut</a:t>
            </a:r>
          </a:p>
        </p:txBody>
      </p:sp>
      <p:sp>
        <p:nvSpPr>
          <p:cNvPr id="70" name="Down Arrow 69"/>
          <p:cNvSpPr/>
          <p:nvPr/>
        </p:nvSpPr>
        <p:spPr>
          <a:xfrm rot="5400000">
            <a:off x="3564251" y="1204811"/>
            <a:ext cx="471258" cy="1018850"/>
          </a:xfrm>
          <a:prstGeom prst="downArrow">
            <a:avLst>
              <a:gd name="adj1" fmla="val 50000"/>
              <a:gd name="adj2" fmla="val 48750"/>
            </a:avLst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Down Arrow 70"/>
          <p:cNvSpPr/>
          <p:nvPr/>
        </p:nvSpPr>
        <p:spPr>
          <a:xfrm>
            <a:off x="5906552" y="2551152"/>
            <a:ext cx="471258" cy="1018850"/>
          </a:xfrm>
          <a:prstGeom prst="downArrow">
            <a:avLst>
              <a:gd name="adj1" fmla="val 50000"/>
              <a:gd name="adj2" fmla="val 48750"/>
            </a:avLst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2" name="Down Arrow 71"/>
          <p:cNvSpPr/>
          <p:nvPr/>
        </p:nvSpPr>
        <p:spPr>
          <a:xfrm rot="16200000">
            <a:off x="7320304" y="358456"/>
            <a:ext cx="471258" cy="1018850"/>
          </a:xfrm>
          <a:prstGeom prst="downArrow">
            <a:avLst>
              <a:gd name="adj1" fmla="val 50000"/>
              <a:gd name="adj2" fmla="val 48750"/>
            </a:avLst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8890" y="1259458"/>
            <a:ext cx="327209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Setiap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Komponen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dijabarkan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626899" y="3378235"/>
            <a:ext cx="327209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Dapat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menambah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Indikator</a:t>
            </a:r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baru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896172" y="709809"/>
            <a:ext cx="195314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Ada target </a:t>
            </a:r>
            <a:r>
              <a:rPr lang="en-US" sz="3200" b="1" cap="none" spc="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waktu</a:t>
            </a:r>
            <a:endParaRPr lang="en-US" sz="32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805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848" y="113460"/>
            <a:ext cx="6321152" cy="461665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Komponen</a:t>
            </a: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Standar</a:t>
            </a:r>
            <a:r>
              <a:rPr lang="en-US" altLang="en-US" sz="2400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Arial" panose="020B0604020202020204" pitchFamily="34" charset="0"/>
              </a:rPr>
              <a:t>Pelayanan</a:t>
            </a:r>
            <a:endParaRPr lang="id-ID" altLang="en-US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57" y="-1419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Group 10"/>
          <p:cNvGrpSpPr>
            <a:grpSpLocks/>
          </p:cNvGrpSpPr>
          <p:nvPr/>
        </p:nvGrpSpPr>
        <p:grpSpPr bwMode="auto">
          <a:xfrm>
            <a:off x="57150" y="1191515"/>
            <a:ext cx="2278398" cy="826021"/>
            <a:chOff x="477172" y="1646"/>
            <a:chExt cx="2308375" cy="1154187"/>
          </a:xfrm>
        </p:grpSpPr>
        <p:sp>
          <p:nvSpPr>
            <p:cNvPr id="24" name="Rounded Rectangle 23"/>
            <p:cNvSpPr/>
            <p:nvPr/>
          </p:nvSpPr>
          <p:spPr>
            <a:xfrm>
              <a:off x="477172" y="1646"/>
              <a:ext cx="2308375" cy="11541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510512" y="35187"/>
              <a:ext cx="2241696" cy="108710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5720" tIns="30480" rIns="45720" bIns="30480" spcCol="1270" anchor="ctr"/>
            <a:lstStyle/>
            <a:p>
              <a:pPr algn="ctr" defTabSz="10668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err="1"/>
                <a:t>Pendikan</a:t>
              </a:r>
              <a:endParaRPr lang="id-ID" sz="2000" dirty="0"/>
            </a:p>
          </p:txBody>
        </p:sp>
      </p:grpSp>
      <p:sp>
        <p:nvSpPr>
          <p:cNvPr id="26" name="Straight Connector 3"/>
          <p:cNvSpPr/>
          <p:nvPr/>
        </p:nvSpPr>
        <p:spPr>
          <a:xfrm>
            <a:off x="141289" y="1916832"/>
            <a:ext cx="140330" cy="130607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065863"/>
                </a:lnTo>
                <a:lnTo>
                  <a:pt x="230837" y="2065863"/>
                </a:lnTo>
              </a:path>
            </a:pathLst>
          </a:custGeom>
          <a:noFill/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7" name="Group 17"/>
          <p:cNvGrpSpPr>
            <a:grpSpLocks/>
          </p:cNvGrpSpPr>
          <p:nvPr/>
        </p:nvGrpSpPr>
        <p:grpSpPr bwMode="auto">
          <a:xfrm>
            <a:off x="301627" y="2073995"/>
            <a:ext cx="2638482" cy="2598130"/>
            <a:chOff x="971594" y="1444381"/>
            <a:chExt cx="2590678" cy="3554632"/>
          </a:xfrm>
        </p:grpSpPr>
        <p:sp>
          <p:nvSpPr>
            <p:cNvPr id="28" name="Rounded Rectangle 27"/>
            <p:cNvSpPr/>
            <p:nvPr/>
          </p:nvSpPr>
          <p:spPr>
            <a:xfrm>
              <a:off x="971594" y="1444381"/>
              <a:ext cx="2542462" cy="355463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ounded Rectangle 5"/>
            <p:cNvSpPr/>
            <p:nvPr/>
          </p:nvSpPr>
          <p:spPr>
            <a:xfrm>
              <a:off x="989838" y="1517582"/>
              <a:ext cx="2572434" cy="34082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0480" tIns="20320" rIns="30480" bIns="20320" anchor="ctr"/>
            <a:lstStyle/>
            <a:p>
              <a:pPr marL="228600" indent="-228600" eaLnBrk="1" hangingPunct="1">
                <a:lnSpc>
                  <a:spcPct val="90000"/>
                </a:lnSpc>
                <a:spcAft>
                  <a:spcPct val="35000"/>
                </a:spcAft>
                <a:buFont typeface="Calibri" pitchFamily="34" charset="0"/>
                <a:buAutoNum type="arabicPeriod"/>
                <a:defRPr/>
              </a:pPr>
              <a:endParaRPr lang="id-ID" sz="1100" b="1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grpSp>
        <p:nvGrpSpPr>
          <p:cNvPr id="30" name="Group 20"/>
          <p:cNvGrpSpPr>
            <a:grpSpLocks/>
          </p:cNvGrpSpPr>
          <p:nvPr/>
        </p:nvGrpSpPr>
        <p:grpSpPr bwMode="auto">
          <a:xfrm>
            <a:off x="2879036" y="1175640"/>
            <a:ext cx="2380661" cy="898357"/>
            <a:chOff x="3544485" y="1646"/>
            <a:chExt cx="2274098" cy="1154187"/>
          </a:xfrm>
        </p:grpSpPr>
        <p:sp>
          <p:nvSpPr>
            <p:cNvPr id="31" name="Rounded Rectangle 30"/>
            <p:cNvSpPr/>
            <p:nvPr/>
          </p:nvSpPr>
          <p:spPr>
            <a:xfrm>
              <a:off x="3544485" y="1646"/>
              <a:ext cx="2202238" cy="11541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3578761" y="35384"/>
              <a:ext cx="2239822" cy="108671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5720" tIns="30480" rIns="45720" bIns="30480" spcCol="1270" anchor="ctr"/>
            <a:lstStyle/>
            <a:p>
              <a:pPr algn="ctr" defTabSz="10668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dirty="0" err="1"/>
                <a:t>Penelitian</a:t>
              </a:r>
              <a:endParaRPr lang="id-ID" sz="2400" dirty="0"/>
            </a:p>
          </p:txBody>
        </p:sp>
      </p:grpSp>
      <p:sp>
        <p:nvSpPr>
          <p:cNvPr id="33" name="Straight Connector 5"/>
          <p:cNvSpPr/>
          <p:nvPr/>
        </p:nvSpPr>
        <p:spPr>
          <a:xfrm>
            <a:off x="2940108" y="1986682"/>
            <a:ext cx="112264" cy="175525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44992"/>
                </a:lnTo>
                <a:lnTo>
                  <a:pt x="230837" y="1344992"/>
                </a:ln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Group 22"/>
          <p:cNvGrpSpPr>
            <a:grpSpLocks/>
          </p:cNvGrpSpPr>
          <p:nvPr/>
        </p:nvGrpSpPr>
        <p:grpSpPr bwMode="auto">
          <a:xfrm>
            <a:off x="3170296" y="2129557"/>
            <a:ext cx="2713001" cy="2621740"/>
            <a:chOff x="4006160" y="1344606"/>
            <a:chExt cx="2739670" cy="2750899"/>
          </a:xfrm>
        </p:grpSpPr>
        <p:sp>
          <p:nvSpPr>
            <p:cNvPr id="35" name="Rounded Rectangle 34"/>
            <p:cNvSpPr/>
            <p:nvPr/>
          </p:nvSpPr>
          <p:spPr>
            <a:xfrm>
              <a:off x="4006160" y="1344606"/>
              <a:ext cx="2739670" cy="275089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268288" indent="-268288" eaLnBrk="1" hangingPunct="1">
                <a:buFontTx/>
                <a:buAutoNum type="arabicPeriod"/>
                <a:defRPr/>
              </a:pPr>
              <a:endParaRPr lang="id-ID" sz="1600" dirty="0"/>
            </a:p>
          </p:txBody>
        </p:sp>
        <p:sp>
          <p:nvSpPr>
            <p:cNvPr id="36" name="Rounded Rectangle 7"/>
            <p:cNvSpPr/>
            <p:nvPr/>
          </p:nvSpPr>
          <p:spPr>
            <a:xfrm>
              <a:off x="4067967" y="1505827"/>
              <a:ext cx="2115842" cy="19898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25400" rIns="38100" bIns="25400" spcCol="1270" anchor="ctr"/>
            <a:lstStyle/>
            <a:p>
              <a:pPr algn="ctr" defTabSz="8890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id-ID" sz="1600"/>
            </a:p>
          </p:txBody>
        </p:sp>
      </p:grpSp>
      <p:grpSp>
        <p:nvGrpSpPr>
          <p:cNvPr id="37" name="Group 27"/>
          <p:cNvGrpSpPr>
            <a:grpSpLocks/>
          </p:cNvGrpSpPr>
          <p:nvPr/>
        </p:nvGrpSpPr>
        <p:grpSpPr bwMode="auto">
          <a:xfrm>
            <a:off x="5745088" y="1124744"/>
            <a:ext cx="2160240" cy="872097"/>
            <a:chOff x="6429954" y="1646"/>
            <a:chExt cx="2308375" cy="1154187"/>
          </a:xfrm>
        </p:grpSpPr>
        <p:sp>
          <p:nvSpPr>
            <p:cNvPr id="38" name="Rounded Rectangle 37"/>
            <p:cNvSpPr/>
            <p:nvPr/>
          </p:nvSpPr>
          <p:spPr>
            <a:xfrm>
              <a:off x="6429954" y="1646"/>
              <a:ext cx="2308375" cy="11541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/>
            <p:cNvSpPr/>
            <p:nvPr/>
          </p:nvSpPr>
          <p:spPr>
            <a:xfrm>
              <a:off x="6463293" y="35911"/>
              <a:ext cx="2241696" cy="10856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5720" tIns="30480" rIns="45720" bIns="30480" spcCol="1270" anchor="ctr"/>
            <a:lstStyle/>
            <a:p>
              <a:pPr algn="ctr" defTabSz="10668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dirty="0" err="1"/>
                <a:t>Pengabdian</a:t>
              </a:r>
              <a:r>
                <a:rPr lang="en-US" sz="2400" dirty="0"/>
                <a:t> </a:t>
              </a:r>
              <a:r>
                <a:rPr lang="en-US" sz="2400" dirty="0" err="1"/>
                <a:t>kpd</a:t>
              </a:r>
              <a:r>
                <a:rPr lang="en-US" sz="2400" dirty="0"/>
                <a:t> </a:t>
              </a:r>
              <a:r>
                <a:rPr lang="en-US" sz="2400" dirty="0" err="1"/>
                <a:t>Masy</a:t>
              </a:r>
              <a:r>
                <a:rPr lang="en-US" sz="2400" dirty="0"/>
                <a:t> (PKM)</a:t>
              </a:r>
              <a:endParaRPr lang="id-ID" sz="2400" dirty="0"/>
            </a:p>
          </p:txBody>
        </p:sp>
      </p:grpSp>
      <p:sp>
        <p:nvSpPr>
          <p:cNvPr id="40" name="Straight Connector 5"/>
          <p:cNvSpPr/>
          <p:nvPr/>
        </p:nvSpPr>
        <p:spPr>
          <a:xfrm>
            <a:off x="5949875" y="1951661"/>
            <a:ext cx="156783" cy="87347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65640"/>
                </a:lnTo>
                <a:lnTo>
                  <a:pt x="230837" y="865640"/>
                </a:ln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3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1" name="Group 29"/>
          <p:cNvGrpSpPr>
            <a:grpSpLocks/>
          </p:cNvGrpSpPr>
          <p:nvPr/>
        </p:nvGrpSpPr>
        <p:grpSpPr bwMode="auto">
          <a:xfrm>
            <a:off x="6127675" y="2165974"/>
            <a:ext cx="2431583" cy="2585324"/>
            <a:chOff x="6891629" y="1444381"/>
            <a:chExt cx="1846700" cy="1154187"/>
          </a:xfrm>
        </p:grpSpPr>
        <p:sp>
          <p:nvSpPr>
            <p:cNvPr id="42" name="Rounded Rectangle 41"/>
            <p:cNvSpPr/>
            <p:nvPr/>
          </p:nvSpPr>
          <p:spPr>
            <a:xfrm>
              <a:off x="6891629" y="1444381"/>
              <a:ext cx="1846700" cy="11541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457200" indent="-457200" eaLnBrk="1" hangingPunct="1">
                <a:buFontTx/>
                <a:buAutoNum type="arabicPeriod"/>
                <a:defRPr/>
              </a:pPr>
              <a:endParaRPr lang="id-ID" sz="1600" dirty="0"/>
            </a:p>
          </p:txBody>
        </p:sp>
        <p:sp>
          <p:nvSpPr>
            <p:cNvPr id="43" name="Rounded Rectangle 7"/>
            <p:cNvSpPr/>
            <p:nvPr/>
          </p:nvSpPr>
          <p:spPr>
            <a:xfrm>
              <a:off x="6925544" y="1478415"/>
              <a:ext cx="1778871" cy="108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25400" rIns="38100" bIns="25400" spcCol="1270" anchor="ctr"/>
            <a:lstStyle/>
            <a:p>
              <a:pPr algn="ctr" defTabSz="8890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id-ID" sz="1600" dirty="0"/>
            </a:p>
          </p:txBody>
        </p:sp>
      </p:grpSp>
      <p:grpSp>
        <p:nvGrpSpPr>
          <p:cNvPr id="44" name="Group 27"/>
          <p:cNvGrpSpPr>
            <a:grpSpLocks/>
          </p:cNvGrpSpPr>
          <p:nvPr/>
        </p:nvGrpSpPr>
        <p:grpSpPr bwMode="auto">
          <a:xfrm>
            <a:off x="197018" y="4753986"/>
            <a:ext cx="1963896" cy="884536"/>
            <a:chOff x="6429954" y="1646"/>
            <a:chExt cx="2308375" cy="1154187"/>
          </a:xfrm>
          <a:solidFill>
            <a:schemeClr val="accent6">
              <a:lumMod val="75000"/>
            </a:schemeClr>
          </a:solidFill>
        </p:grpSpPr>
        <p:sp>
          <p:nvSpPr>
            <p:cNvPr id="45" name="Rounded Rectangle 44"/>
            <p:cNvSpPr/>
            <p:nvPr/>
          </p:nvSpPr>
          <p:spPr>
            <a:xfrm>
              <a:off x="6429954" y="1646"/>
              <a:ext cx="2308375" cy="115418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/>
            <p:cNvSpPr/>
            <p:nvPr/>
          </p:nvSpPr>
          <p:spPr>
            <a:xfrm>
              <a:off x="6463293" y="35911"/>
              <a:ext cx="2241696" cy="108565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5720" tIns="30480" rIns="45720" bIns="30480" spcCol="1270" anchor="ctr"/>
            <a:lstStyle/>
            <a:p>
              <a:pPr algn="ctr" defTabSz="10668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 err="1"/>
                <a:t>Layanan</a:t>
              </a:r>
              <a:r>
                <a:rPr lang="en-US" sz="2000" dirty="0"/>
                <a:t> </a:t>
              </a:r>
              <a:r>
                <a:rPr lang="en-US" sz="2000" dirty="0" err="1"/>
                <a:t>Administrasi</a:t>
              </a:r>
              <a:endParaRPr lang="id-ID" sz="2000" dirty="0"/>
            </a:p>
          </p:txBody>
        </p:sp>
      </p:grpSp>
      <p:sp>
        <p:nvSpPr>
          <p:cNvPr id="47" name="Straight Connector 5"/>
          <p:cNvSpPr/>
          <p:nvPr/>
        </p:nvSpPr>
        <p:spPr>
          <a:xfrm>
            <a:off x="202066" y="5651865"/>
            <a:ext cx="156783" cy="87347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865640"/>
                </a:lnTo>
                <a:lnTo>
                  <a:pt x="230837" y="865640"/>
                </a:lnTo>
              </a:path>
            </a:pathLst>
          </a:cu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sp>
      <p:grpSp>
        <p:nvGrpSpPr>
          <p:cNvPr id="48" name="Group 29"/>
          <p:cNvGrpSpPr>
            <a:grpSpLocks/>
          </p:cNvGrpSpPr>
          <p:nvPr/>
        </p:nvGrpSpPr>
        <p:grpSpPr bwMode="auto">
          <a:xfrm>
            <a:off x="301626" y="5720384"/>
            <a:ext cx="3283222" cy="1020984"/>
            <a:chOff x="6891629" y="1444381"/>
            <a:chExt cx="1846700" cy="1154187"/>
          </a:xfrm>
        </p:grpSpPr>
        <p:sp>
          <p:nvSpPr>
            <p:cNvPr id="49" name="Rounded Rectangle 48"/>
            <p:cNvSpPr/>
            <p:nvPr/>
          </p:nvSpPr>
          <p:spPr>
            <a:xfrm>
              <a:off x="6891629" y="1444381"/>
              <a:ext cx="1846700" cy="1154187"/>
            </a:xfrm>
            <a:prstGeom prst="roundRect">
              <a:avLst>
                <a:gd name="adj" fmla="val 10000"/>
              </a:avLst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457200" indent="-457200" eaLnBrk="1" hangingPunct="1">
                <a:buFontTx/>
                <a:buAutoNum type="arabicPeriod"/>
                <a:defRPr/>
              </a:pPr>
              <a:endParaRPr lang="id-ID" sz="1700" dirty="0"/>
            </a:p>
          </p:txBody>
        </p:sp>
        <p:sp>
          <p:nvSpPr>
            <p:cNvPr id="50" name="Rounded Rectangle 7"/>
            <p:cNvSpPr/>
            <p:nvPr/>
          </p:nvSpPr>
          <p:spPr>
            <a:xfrm>
              <a:off x="6925544" y="1478415"/>
              <a:ext cx="1778871" cy="10861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38100" tIns="25400" rIns="38100" bIns="25400" spcCol="1270" anchor="ctr"/>
            <a:lstStyle/>
            <a:p>
              <a:pPr algn="ctr" defTabSz="889000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id-ID" sz="17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0049" y="2069560"/>
            <a:ext cx="2984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Lulusan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Isi </a:t>
            </a:r>
            <a:r>
              <a:rPr lang="en-US" dirty="0" err="1"/>
              <a:t>Pembelajaran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Proses </a:t>
            </a:r>
            <a:r>
              <a:rPr lang="en-US" dirty="0" err="1"/>
              <a:t>Pembelajaran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Tendik</a:t>
            </a:r>
          </a:p>
          <a:p>
            <a:pPr marL="342900" indent="-342900">
              <a:buAutoNum type="arabicPeriod"/>
            </a:pPr>
            <a:r>
              <a:rPr lang="en-US" dirty="0" err="1"/>
              <a:t>Sarpras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Pembiayaan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0426" y="5735288"/>
            <a:ext cx="32444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err="1"/>
              <a:t>Kelancaran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3219184" y="2144584"/>
            <a:ext cx="2984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Isi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Proses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Peneliti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Sarpras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202445" y="2165974"/>
            <a:ext cx="298475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Hasil</a:t>
            </a:r>
            <a:r>
              <a:rPr lang="en-US" dirty="0"/>
              <a:t> PKM</a:t>
            </a:r>
          </a:p>
          <a:p>
            <a:pPr marL="342900" indent="-342900">
              <a:buAutoNum type="arabicPeriod"/>
            </a:pPr>
            <a:r>
              <a:rPr lang="en-US" dirty="0"/>
              <a:t>Isi PKM</a:t>
            </a:r>
          </a:p>
          <a:p>
            <a:pPr marL="342900" indent="-342900">
              <a:buAutoNum type="arabicPeriod"/>
            </a:pPr>
            <a:r>
              <a:rPr lang="en-US" dirty="0"/>
              <a:t>Proses PKM</a:t>
            </a:r>
          </a:p>
          <a:p>
            <a:pPr marL="342900" indent="-342900">
              <a:buAutoNum type="arabicPeriod"/>
            </a:pPr>
            <a:r>
              <a:rPr lang="en-US" dirty="0" err="1"/>
              <a:t>Penilaian</a:t>
            </a:r>
            <a:r>
              <a:rPr lang="en-US" dirty="0"/>
              <a:t> PKM</a:t>
            </a:r>
          </a:p>
          <a:p>
            <a:pPr marL="342900" indent="-342900">
              <a:buAutoNum type="arabicPeriod"/>
            </a:pPr>
            <a:r>
              <a:rPr lang="en-US" dirty="0" err="1"/>
              <a:t>Pelaksana</a:t>
            </a:r>
            <a:r>
              <a:rPr lang="en-US" dirty="0"/>
              <a:t> PKM</a:t>
            </a:r>
          </a:p>
          <a:p>
            <a:pPr marL="342900" indent="-342900">
              <a:buAutoNum type="arabicPeriod"/>
            </a:pPr>
            <a:r>
              <a:rPr lang="en-US" dirty="0" err="1"/>
              <a:t>Sarpras</a:t>
            </a:r>
            <a:r>
              <a:rPr lang="en-US" dirty="0"/>
              <a:t> PKM</a:t>
            </a:r>
          </a:p>
          <a:p>
            <a:pPr marL="342900" indent="-342900">
              <a:buAutoNum type="arabicPeriod"/>
            </a:pPr>
            <a:r>
              <a:rPr lang="en-US" dirty="0" err="1"/>
              <a:t>Pengelolaan</a:t>
            </a:r>
            <a:r>
              <a:rPr lang="en-US" dirty="0"/>
              <a:t> PKM</a:t>
            </a:r>
          </a:p>
          <a:p>
            <a:pPr marL="342900" indent="-342900">
              <a:buAutoNum type="arabicPeriod"/>
            </a:pP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endParaRPr lang="en-US" dirty="0"/>
          </a:p>
        </p:txBody>
      </p:sp>
      <p:sp>
        <p:nvSpPr>
          <p:cNvPr id="53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7</a:t>
            </a:r>
            <a:endParaRPr lang="id-ID" altLang="en-US" sz="1300" dirty="0"/>
          </a:p>
        </p:txBody>
      </p:sp>
    </p:spTree>
    <p:extLst>
      <p:ext uri="{BB962C8B-B14F-4D97-AF65-F5344CB8AC3E}">
        <p14:creationId xmlns:p14="http://schemas.microsoft.com/office/powerpoint/2010/main" val="2741877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41">
            <a:extLst>
              <a:ext uri="{FF2B5EF4-FFF2-40B4-BE49-F238E27FC236}">
                <a16:creationId xmlns:a16="http://schemas.microsoft.com/office/drawing/2014/main" id="{074F605C-73AC-4508-A2E9-F066FE54A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80" y="113460"/>
            <a:ext cx="6106120" cy="400110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Arial" panose="020B0604020202020204" pitchFamily="34" charset="0"/>
              </a:rPr>
              <a:t>FORMAT SPM</a:t>
            </a:r>
            <a:endParaRPr lang="id-ID" altLang="en-US" sz="2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0273" name="Picture 23" descr="LOGO RISTEKDIKTI.png">
            <a:extLst>
              <a:ext uri="{FF2B5EF4-FFF2-40B4-BE49-F238E27FC236}">
                <a16:creationId xmlns:a16="http://schemas.microsoft.com/office/drawing/2014/main" id="{0E573DE9-611A-4747-8D8A-6015AC64B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7" y="-22"/>
            <a:ext cx="1254992" cy="1236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AA991830-E1F3-48AF-8ABA-09F020581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92579" y="6495282"/>
            <a:ext cx="2311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03647" indent="-232172">
              <a:spcBef>
                <a:spcPct val="20000"/>
              </a:spcBef>
              <a:buFont typeface="Arial" panose="020B0604020202020204" pitchFamily="34" charset="0"/>
              <a:buChar char="–"/>
              <a:defRPr sz="2275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928688" indent="-185738">
              <a:spcBef>
                <a:spcPct val="20000"/>
              </a:spcBef>
              <a:buFont typeface="Arial" panose="020B0604020202020204" pitchFamily="34" charset="0"/>
              <a:buChar char="•"/>
              <a:defRPr sz="195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300163" indent="-185738">
              <a:spcBef>
                <a:spcPct val="20000"/>
              </a:spcBef>
              <a:buFont typeface="Arial" panose="020B0604020202020204" pitchFamily="34" charset="0"/>
              <a:buChar char="–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671638" indent="-185738">
              <a:spcBef>
                <a:spcPct val="20000"/>
              </a:spcBef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4311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1458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86063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157538" indent="-1857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25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300" dirty="0"/>
              <a:t>3</a:t>
            </a:r>
            <a:endParaRPr lang="id-ID" altLang="en-US" sz="13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206412"/>
              </p:ext>
            </p:extLst>
          </p:nvPr>
        </p:nvGraphicFramePr>
        <p:xfrm>
          <a:off x="344488" y="1412776"/>
          <a:ext cx="9289034" cy="5338360"/>
        </p:xfrm>
        <a:graphic>
          <a:graphicData uri="http://schemas.openxmlformats.org/drawingml/2006/table">
            <a:tbl>
              <a:tblPr/>
              <a:tblGrid>
                <a:gridCol w="282859">
                  <a:extLst>
                    <a:ext uri="{9D8B030D-6E8A-4147-A177-3AD203B41FA5}">
                      <a16:colId xmlns:a16="http://schemas.microsoft.com/office/drawing/2014/main" val="720325852"/>
                    </a:ext>
                  </a:extLst>
                </a:gridCol>
                <a:gridCol w="942865">
                  <a:extLst>
                    <a:ext uri="{9D8B030D-6E8A-4147-A177-3AD203B41FA5}">
                      <a16:colId xmlns:a16="http://schemas.microsoft.com/office/drawing/2014/main" val="388028594"/>
                    </a:ext>
                  </a:extLst>
                </a:gridCol>
                <a:gridCol w="1131438">
                  <a:extLst>
                    <a:ext uri="{9D8B030D-6E8A-4147-A177-3AD203B41FA5}">
                      <a16:colId xmlns:a16="http://schemas.microsoft.com/office/drawing/2014/main" val="783256005"/>
                    </a:ext>
                  </a:extLst>
                </a:gridCol>
                <a:gridCol w="3691510">
                  <a:extLst>
                    <a:ext uri="{9D8B030D-6E8A-4147-A177-3AD203B41FA5}">
                      <a16:colId xmlns:a16="http://schemas.microsoft.com/office/drawing/2014/main" val="79279961"/>
                    </a:ext>
                  </a:extLst>
                </a:gridCol>
                <a:gridCol w="1517790">
                  <a:extLst>
                    <a:ext uri="{9D8B030D-6E8A-4147-A177-3AD203B41FA5}">
                      <a16:colId xmlns:a16="http://schemas.microsoft.com/office/drawing/2014/main" val="3105061042"/>
                    </a:ext>
                  </a:extLst>
                </a:gridCol>
                <a:gridCol w="355091">
                  <a:extLst>
                    <a:ext uri="{9D8B030D-6E8A-4147-A177-3AD203B41FA5}">
                      <a16:colId xmlns:a16="http://schemas.microsoft.com/office/drawing/2014/main" val="2156339149"/>
                    </a:ext>
                  </a:extLst>
                </a:gridCol>
                <a:gridCol w="355091">
                  <a:extLst>
                    <a:ext uri="{9D8B030D-6E8A-4147-A177-3AD203B41FA5}">
                      <a16:colId xmlns:a16="http://schemas.microsoft.com/office/drawing/2014/main" val="530059206"/>
                    </a:ext>
                  </a:extLst>
                </a:gridCol>
                <a:gridCol w="332426">
                  <a:extLst>
                    <a:ext uri="{9D8B030D-6E8A-4147-A177-3AD203B41FA5}">
                      <a16:colId xmlns:a16="http://schemas.microsoft.com/office/drawing/2014/main" val="3982975709"/>
                    </a:ext>
                  </a:extLst>
                </a:gridCol>
                <a:gridCol w="339982">
                  <a:extLst>
                    <a:ext uri="{9D8B030D-6E8A-4147-A177-3AD203B41FA5}">
                      <a16:colId xmlns:a16="http://schemas.microsoft.com/office/drawing/2014/main" val="3705657058"/>
                    </a:ext>
                  </a:extLst>
                </a:gridCol>
                <a:gridCol w="339982">
                  <a:extLst>
                    <a:ext uri="{9D8B030D-6E8A-4147-A177-3AD203B41FA5}">
                      <a16:colId xmlns:a16="http://schemas.microsoft.com/office/drawing/2014/main" val="1539560334"/>
                    </a:ext>
                  </a:extLst>
                </a:gridCol>
              </a:tblGrid>
              <a:tr h="14169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KOMPONEN/SUB KOMPONEN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JENIS LAYANAN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STANDAR PELAYANAN MINIMUM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015004"/>
                  </a:ext>
                </a:extLst>
              </a:tr>
              <a:tr h="1416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INDIKATOR KINERJA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KETERANGAN SATUAN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TARGET 5 TAHUN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945643"/>
                  </a:ext>
                </a:extLst>
              </a:tr>
              <a:tr h="2305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10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10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10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 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err="1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r>
                        <a:rPr lang="en-US" sz="1000" b="1" i="0" u="none" strike="noStrike" dirty="0">
                          <a:solidFill>
                            <a:srgbClr val="9C6500"/>
                          </a:solidFill>
                          <a:effectLst/>
                          <a:latin typeface="Calibri" panose="020F0502020204030204" pitchFamily="34" charset="0"/>
                        </a:rPr>
                        <a:t> 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719103"/>
                  </a:ext>
                </a:extLst>
              </a:tr>
              <a:tr h="141698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7833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PENDIDIKAN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976238"/>
                  </a:ext>
                </a:extLst>
              </a:tr>
              <a:tr h="135258">
                <a:tc rowSpan="28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28"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>
                          <a:solidFill>
                            <a:srgbClr val="3F3F76"/>
                          </a:solidFill>
                          <a:effectLst/>
                          <a:latin typeface="Calibri" panose="020F0502020204030204" pitchFamily="34" charset="0"/>
                        </a:rPr>
                        <a:t>1. Kompetensi Lulusan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Sistem penerimaan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  Rasio pendaftar dan yang diterima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7764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  Jalur penerimaan per strata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Jalur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306820"/>
                  </a:ext>
                </a:extLst>
              </a:tr>
              <a:tr h="22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  Akses bagi calon mahasiswa berprestasi dari masyarakat yang tidak mampu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 / 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96717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  Kesempatan bagi calon mahasiswa asing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 / 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246416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Daya Tampung mahasiswa baru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Mahasiswa/Prodi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001936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267134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  Proses penerimaan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 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Penyebaran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informasi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Variasi Media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626738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 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Pendaftaran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Variasi Media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937642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 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Seleksi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Metode Seleksi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83779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 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Pengumuman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Variasi Media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39474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8357306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  Registrasi mahasiswa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  Ketersediaan informasi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Variasi Media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783041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  Kemudahan pelaksanaan berbasis TIK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Tersedia/Tidak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596456"/>
                  </a:ext>
                </a:extLst>
              </a:tr>
              <a:tr h="22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Persentase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Mahasiswa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Baru yang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daftar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ulang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terhadap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Mahasiswa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yang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diterima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/ Tahun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945758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949816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Penerbitan ijazah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Tenggang waktu penerbitan ijazah dengan  wisuda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516283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Kecepatan penyelesaian legalisasi ijazah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33262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533667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  Peningkatan Kompetensi Lulusan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IPK lulusan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683867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Waktu tunggu lulusan yang mendapat pekerjaan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Tahun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530820"/>
                  </a:ext>
                </a:extLst>
              </a:tr>
              <a:tr h="1352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118428"/>
                  </a:ext>
                </a:extLst>
              </a:tr>
              <a:tr h="109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   Penyediaan sistem penyaluran lulusan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Tersedianyan informasi bursa kerja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Tersedia/Tidak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485191"/>
                  </a:ext>
                </a:extLst>
              </a:tr>
              <a:tr h="154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Tersedianya pembekalan bagi lulusan untuk memasuki dunia kerja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Tersedia/Tidak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398159"/>
                  </a:ext>
                </a:extLst>
              </a:tr>
              <a:tr h="1545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Adanya kegiatan yang menghubungkan lulusan dengan dunia kerja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 / 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376424"/>
                  </a:ext>
                </a:extLst>
              </a:tr>
              <a:tr h="109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19708"/>
                  </a:ext>
                </a:extLst>
              </a:tr>
              <a:tr h="109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   Alumni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Tersedianya wadah alumni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Tersedia/Tidak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351801"/>
                  </a:ext>
                </a:extLst>
              </a:tr>
              <a:tr h="109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Tersedianya sistem informasi alumni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Tersedia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Tidak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613243"/>
                  </a:ext>
                </a:extLst>
              </a:tr>
              <a:tr h="1094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4811"/>
                  </a:ext>
                </a:extLst>
              </a:tr>
            </a:tbl>
          </a:graphicData>
        </a:graphic>
      </p:graphicFrame>
      <p:sp>
        <p:nvSpPr>
          <p:cNvPr id="40" name="Shape 2"/>
          <p:cNvSpPr/>
          <p:nvPr/>
        </p:nvSpPr>
        <p:spPr>
          <a:xfrm>
            <a:off x="4040800" y="2946304"/>
            <a:ext cx="33338" cy="0"/>
          </a:xfrm>
          <a:custGeom>
            <a:avLst/>
            <a:gdLst/>
            <a:ahLst/>
            <a:cxnLst/>
            <a:rect l="0" t="0" r="0" b="0"/>
            <a:pathLst>
              <a:path w="32384">
                <a:moveTo>
                  <a:pt x="0" y="0"/>
                </a:moveTo>
                <a:lnTo>
                  <a:pt x="32003" y="0"/>
                </a:lnTo>
              </a:path>
            </a:pathLst>
          </a:custGeom>
          <a:ln w="4572">
            <a:solidFill>
              <a:srgbClr val="000000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87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13289</TotalTime>
  <Words>1509</Words>
  <Application>Microsoft Office PowerPoint</Application>
  <PresentationFormat>A4 Paper (210x297 mm)</PresentationFormat>
  <Paragraphs>929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Arial</vt:lpstr>
      <vt:lpstr>Calibri</vt:lpstr>
      <vt:lpstr>Cambria</vt:lpstr>
      <vt:lpstr>Century Gothic</vt:lpstr>
      <vt:lpstr>Georgia</vt:lpstr>
      <vt:lpstr>Times New Roman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rifan</dc:creator>
  <cp:lastModifiedBy>Ana Zulfa</cp:lastModifiedBy>
  <cp:revision>689</cp:revision>
  <cp:lastPrinted>2018-10-01T08:31:28Z</cp:lastPrinted>
  <dcterms:created xsi:type="dcterms:W3CDTF">2016-01-18T10:15:26Z</dcterms:created>
  <dcterms:modified xsi:type="dcterms:W3CDTF">2018-10-02T01:56:57Z</dcterms:modified>
</cp:coreProperties>
</file>